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5"/>
  </p:notesMasterIdLst>
  <p:sldIdLst>
    <p:sldId id="502" r:id="rId2"/>
    <p:sldId id="500" r:id="rId3"/>
    <p:sldId id="495" r:id="rId4"/>
    <p:sldId id="507" r:id="rId5"/>
    <p:sldId id="496" r:id="rId6"/>
    <p:sldId id="497" r:id="rId7"/>
    <p:sldId id="498" r:id="rId8"/>
    <p:sldId id="503" r:id="rId9"/>
    <p:sldId id="504" r:id="rId10"/>
    <p:sldId id="505" r:id="rId11"/>
    <p:sldId id="506" r:id="rId12"/>
    <p:sldId id="508" r:id="rId13"/>
    <p:sldId id="509" r:id="rId14"/>
  </p:sldIdLst>
  <p:sldSz cx="11161713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3" autoAdjust="0"/>
    <p:restoredTop sz="91381" autoAdjust="0"/>
  </p:normalViewPr>
  <p:slideViewPr>
    <p:cSldViewPr>
      <p:cViewPr>
        <p:scale>
          <a:sx n="70" d="100"/>
          <a:sy n="70" d="100"/>
        </p:scale>
        <p:origin x="-2322" y="-894"/>
      </p:cViewPr>
      <p:guideLst>
        <p:guide orient="horz" pos="2160"/>
        <p:guide pos="3516"/>
      </p:guideLst>
    </p:cSldViewPr>
  </p:slideViewPr>
  <p:outlineViewPr>
    <p:cViewPr>
      <p:scale>
        <a:sx n="33" d="100"/>
        <a:sy n="33" d="100"/>
      </p:scale>
      <p:origin x="0" y="383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upeykina_nn\Desktop\&#1054;&#1090;&#1095;&#1077;&#1090;&#1099;\&#1086;&#1073;&#1091;&#1095;&#1077;&#1085;&#1080;&#1077;%20&#1050;&#1056;%20&#1072;&#1085;&#1072;&#1083;&#1080;&#1079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upeykina_nn\Desktop\&#1054;&#1090;&#1095;&#1077;&#1090;&#1099;\&#1086;&#1073;&#1091;&#1095;&#1077;&#1085;&#1080;&#1077;%20&#1050;&#1056;%20&#1072;&#1085;&#1072;&#1083;&#1080;&#107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upeykina_nn\Desktop\&#1054;&#1090;&#1095;&#1077;&#1090;&#1099;\&#1086;&#1073;&#1091;&#1095;&#1077;&#1085;&#1080;&#1077;%20&#1050;&#1056;%20&#1072;&#1085;&#1072;&#1083;&#1080;&#1079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upeykina_nn\Desktop\&#1054;&#1090;&#1095;&#1077;&#1090;&#1099;\&#1086;&#1073;&#1091;&#1095;&#1077;&#1085;&#1080;&#1077;%20&#1050;&#1056;%20&#1072;&#1085;&#1072;&#1083;&#1080;&#1079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upeykina_nn\Desktop\&#1054;&#1090;&#1095;&#1077;&#1090;&#1099;\&#1086;&#1073;&#1091;&#1095;&#1077;&#1085;&#1080;&#1077;%20&#1050;&#1056;%20&#1072;&#1085;&#1072;&#1083;&#1080;&#107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upeykina_nn\Desktop\&#1054;&#1090;&#1095;&#1077;&#1090;&#1099;\&#1086;&#1073;&#1091;&#1095;&#1077;&#1085;&#1080;&#1077;%20&#1050;&#1056;%20&#1072;&#1085;&#1072;&#1083;&#1080;&#1079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&#1099;\&#1092;&#1080;&#1085;.%20&#1072;&#1085;&#1072;&#1083;&#1080;&#1090;&#1080;&#1082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Реализация программ ДПО в УПК №1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411995433656287E-2"/>
          <c:y val="0.36214968583472551"/>
          <c:w val="0.82047712437432307"/>
          <c:h val="0.5328354410244176"/>
        </c:manualLayout>
      </c:layout>
      <c:pie3DChart>
        <c:varyColors val="1"/>
        <c:ser>
          <c:idx val="0"/>
          <c:order val="0"/>
          <c:tx>
            <c:strRef>
              <c:f>Лист2!$B$3</c:f>
              <c:strCache>
                <c:ptCount val="1"/>
                <c:pt idx="0">
                  <c:v>кол-во слушателей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3874367005239602"/>
                  <c:y val="0.1510509822635806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486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3793870561718867E-2"/>
                  <c:y val="9.1314085739282722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142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4886378050327429E-2"/>
                  <c:y val="-0.24245033007237757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84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7.2970757837426542E-2"/>
                  <c:y val="-0.155448341684562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153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1772951243548102"/>
                  <c:y val="-0.13779018531774451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33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Лист2!$A$4:$A$8</c:f>
              <c:strCache>
                <c:ptCount val="5"/>
                <c:pt idx="0">
                  <c:v>строительство</c:v>
                </c:pt>
                <c:pt idx="1">
                  <c:v>проектирование</c:v>
                </c:pt>
                <c:pt idx="2">
                  <c:v>изыскания</c:v>
                </c:pt>
                <c:pt idx="3">
                  <c:v>охрана труда</c:v>
                </c:pt>
                <c:pt idx="4">
                  <c:v>линейный персонал</c:v>
                </c:pt>
              </c:strCache>
            </c:strRef>
          </c:cat>
          <c:val>
            <c:numRef>
              <c:f>Лист2!$B$4:$B$8</c:f>
              <c:numCache>
                <c:formatCode>General</c:formatCode>
                <c:ptCount val="5"/>
                <c:pt idx="0">
                  <c:v>486</c:v>
                </c:pt>
                <c:pt idx="1">
                  <c:v>142</c:v>
                </c:pt>
                <c:pt idx="2">
                  <c:v>84</c:v>
                </c:pt>
                <c:pt idx="3">
                  <c:v>153</c:v>
                </c:pt>
                <c:pt idx="4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68933251373318183"/>
          <c:y val="0.14535369442456056"/>
          <c:w val="0.30782796202519325"/>
          <c:h val="0.28147808796627738"/>
        </c:manualLayout>
      </c:layout>
      <c:overlay val="0"/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1" i="0" baseline="0"/>
              <a:t>Реализация программ ДПО в УПК №2</a:t>
            </a:r>
            <a:endParaRPr lang="ru-RU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3020472440944883"/>
          <c:w val="0.81770833333333404"/>
          <c:h val="0.56721232214394257"/>
        </c:manualLayout>
      </c:layout>
      <c:pie3DChart>
        <c:varyColors val="1"/>
        <c:ser>
          <c:idx val="0"/>
          <c:order val="0"/>
          <c:tx>
            <c:strRef>
              <c:f>Лист2!$B$21</c:f>
              <c:strCache>
                <c:ptCount val="1"/>
                <c:pt idx="0">
                  <c:v>кол-во слушателей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28977423720472462"/>
                  <c:y val="5.6903577842243473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202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7775129183070881"/>
                  <c:y val="-6.6758184832159131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43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Лист2!$A$22:$A$23</c:f>
              <c:strCache>
                <c:ptCount val="2"/>
                <c:pt idx="0">
                  <c:v>строительство</c:v>
                </c:pt>
                <c:pt idx="1">
                  <c:v>линейный персонал</c:v>
                </c:pt>
              </c:strCache>
            </c:strRef>
          </c:cat>
          <c:val>
            <c:numRef>
              <c:f>Лист2!$B$22:$B$23</c:f>
              <c:numCache>
                <c:formatCode>General</c:formatCode>
                <c:ptCount val="2"/>
                <c:pt idx="0">
                  <c:v>202</c:v>
                </c:pt>
                <c:pt idx="1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7491160187007877"/>
          <c:y val="0.30252210250034561"/>
          <c:w val="0.24135109087926526"/>
          <c:h val="0.2240478657273105"/>
        </c:manualLayout>
      </c:layout>
      <c:overlay val="0"/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Итого по НОУ</a:t>
            </a:r>
            <a:r>
              <a:rPr lang="ru-RU" baseline="0"/>
              <a:t> "УЦПР"</a:t>
            </a:r>
            <a:endParaRPr lang="ru-RU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3888263967004122E-3"/>
          <c:y val="0.33747254965910373"/>
          <c:w val="0.81388888888888933"/>
          <c:h val="0.48293635170603677"/>
        </c:manualLayout>
      </c:layout>
      <c:pie3DChart>
        <c:varyColors val="1"/>
        <c:ser>
          <c:idx val="0"/>
          <c:order val="0"/>
          <c:tx>
            <c:strRef>
              <c:f>Лист2!$B$27</c:f>
              <c:strCache>
                <c:ptCount val="1"/>
                <c:pt idx="0">
                  <c:v>кол-во слушателей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669467410323712"/>
                  <c:y val="-0.23362933799941674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</a:t>
                    </a:r>
                    <a:r>
                      <a:rPr lang="ru-RU"/>
                      <a:t>88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1344831896013006E-2"/>
                  <c:y val="0.1154672381928590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</a:t>
                    </a:r>
                    <a:r>
                      <a:rPr lang="ru-RU"/>
                      <a:t>42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7355752405949279E-2"/>
                  <c:y val="-0.15133019830854477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84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4.4748797025371892E-2"/>
                  <c:y val="-0.14150189559638396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153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0414278215223106"/>
                  <c:y val="-0.15653978163972126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</a:t>
                    </a:r>
                    <a:r>
                      <a:rPr lang="ru-RU"/>
                      <a:t>6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Лист2!$A$28:$A$32</c:f>
              <c:strCache>
                <c:ptCount val="5"/>
                <c:pt idx="0">
                  <c:v>строительство</c:v>
                </c:pt>
                <c:pt idx="1">
                  <c:v>проектирование</c:v>
                </c:pt>
                <c:pt idx="2">
                  <c:v>изыскания</c:v>
                </c:pt>
                <c:pt idx="3">
                  <c:v>охрана труда</c:v>
                </c:pt>
                <c:pt idx="4">
                  <c:v>линейный персонал</c:v>
                </c:pt>
              </c:strCache>
            </c:strRef>
          </c:cat>
          <c:val>
            <c:numRef>
              <c:f>Лист2!$B$28:$B$32</c:f>
              <c:numCache>
                <c:formatCode>General</c:formatCode>
                <c:ptCount val="5"/>
                <c:pt idx="0">
                  <c:v>688</c:v>
                </c:pt>
                <c:pt idx="1">
                  <c:v>142</c:v>
                </c:pt>
                <c:pt idx="2">
                  <c:v>84</c:v>
                </c:pt>
                <c:pt idx="3">
                  <c:v>153</c:v>
                </c:pt>
                <c:pt idx="4">
                  <c:v>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64506736657917818"/>
          <c:y val="0.65970243364549963"/>
          <c:w val="0.35057939632545965"/>
          <c:h val="0.32715660542432218"/>
        </c:manualLayout>
      </c:layout>
      <c:overlay val="0"/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О</a:t>
            </a:r>
            <a:r>
              <a:rPr lang="ru-RU" dirty="0" smtClean="0"/>
              <a:t>бучение </a:t>
            </a:r>
            <a:r>
              <a:rPr lang="ru-RU" dirty="0"/>
              <a:t>рабочих</a:t>
            </a:r>
            <a:r>
              <a:rPr lang="ru-RU" baseline="0" dirty="0"/>
              <a:t> </a:t>
            </a:r>
            <a:r>
              <a:rPr lang="ru-RU" dirty="0"/>
              <a:t>по видам подготовки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665305062123147E-3"/>
          <c:y val="0.2250740011665209"/>
          <c:w val="0.7771615920023649"/>
          <c:h val="0.38653616214639835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6.4202520759990375E-2"/>
                  <c:y val="-4.579943132108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5049940429801234"/>
                  <c:y val="-0.145056867891513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737971746705784E-2"/>
                  <c:y val="0.164686132983377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7584674782546431E-2"/>
                  <c:y val="0.159802420530767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5287235853197488E-2"/>
                  <c:y val="9.6627296587926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9.5376546361738965E-2"/>
                  <c:y val="-4.7499635462233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Лист1!$C$91:$C$96</c:f>
              <c:strCache>
                <c:ptCount val="6"/>
                <c:pt idx="0">
                  <c:v>Подготовка новых кадров</c:v>
                </c:pt>
                <c:pt idx="1">
                  <c:v>Переподготовка кадров</c:v>
                </c:pt>
                <c:pt idx="2">
                  <c:v>Производственно-технические курсы</c:v>
                </c:pt>
                <c:pt idx="3">
                  <c:v>Курсы целевого назначения</c:v>
                </c:pt>
                <c:pt idx="4">
                  <c:v>Курсы вторых профессий</c:v>
                </c:pt>
                <c:pt idx="5">
                  <c:v>Входной контроль</c:v>
                </c:pt>
              </c:strCache>
            </c:strRef>
          </c:cat>
          <c:val>
            <c:numRef>
              <c:f>Лист1!$D$91:$D$96</c:f>
              <c:numCache>
                <c:formatCode>General</c:formatCode>
                <c:ptCount val="6"/>
                <c:pt idx="0">
                  <c:v>95</c:v>
                </c:pt>
                <c:pt idx="1">
                  <c:v>77</c:v>
                </c:pt>
                <c:pt idx="2">
                  <c:v>48</c:v>
                </c:pt>
                <c:pt idx="3">
                  <c:v>17</c:v>
                </c:pt>
                <c:pt idx="4">
                  <c:v>78</c:v>
                </c:pt>
                <c:pt idx="5">
                  <c:v>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ln>
          <a:noFill/>
        </a:ln>
      </c:spPr>
    </c:plotArea>
    <c:legend>
      <c:legendPos val="t"/>
      <c:layout>
        <c:manualLayout>
          <c:xMode val="edge"/>
          <c:yMode val="edge"/>
          <c:x val="0.76735553107056165"/>
          <c:y val="0.11099555263925345"/>
          <c:w val="0.21841731387672136"/>
          <c:h val="0.86149496937882764"/>
        </c:manualLayout>
      </c:layout>
      <c:overlay val="0"/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Обучение рабочих по направлениям подготовки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0668921666481883E-2"/>
          <c:y val="0.43244817612084252"/>
          <c:w val="0.8233569923477877"/>
          <c:h val="0.52155203813808992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5.7445428696412948E-2"/>
                  <c:y val="-2.6798993875765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0174256342957137"/>
                  <c:y val="-7.2577646544181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596964992052061"/>
                  <c:y val="5.2986501687289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111876640419949"/>
                  <c:y val="-6.0006561679790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Лист1!$C$102:$C$105</c:f>
              <c:strCache>
                <c:ptCount val="4"/>
                <c:pt idx="0">
                  <c:v>Электротехническое отделение</c:v>
                </c:pt>
                <c:pt idx="1">
                  <c:v>Отделение сварки</c:v>
                </c:pt>
                <c:pt idx="2">
                  <c:v>Общестроительное отделение</c:v>
                </c:pt>
                <c:pt idx="3">
                  <c:v>Тепломонтажное отделение</c:v>
                </c:pt>
              </c:strCache>
            </c:strRef>
          </c:cat>
          <c:val>
            <c:numRef>
              <c:f>Лист1!$D$102:$D$105</c:f>
              <c:numCache>
                <c:formatCode>General</c:formatCode>
                <c:ptCount val="4"/>
                <c:pt idx="0">
                  <c:v>65</c:v>
                </c:pt>
                <c:pt idx="1">
                  <c:v>71</c:v>
                </c:pt>
                <c:pt idx="2">
                  <c:v>218</c:v>
                </c:pt>
                <c:pt idx="3">
                  <c:v>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Подготовка рабочих в разрезе организаций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3">
                    <a:tint val="73000"/>
                    <a:satMod val="150000"/>
                  </a:schemeClr>
                </a:gs>
                <a:gs pos="25000">
                  <a:schemeClr val="accent3">
                    <a:tint val="96000"/>
                    <a:shade val="80000"/>
                    <a:satMod val="105000"/>
                  </a:schemeClr>
                </a:gs>
                <a:gs pos="38000">
                  <a:schemeClr val="accent3">
                    <a:tint val="96000"/>
                    <a:shade val="59000"/>
                    <a:satMod val="120000"/>
                  </a:schemeClr>
                </a:gs>
                <a:gs pos="55000">
                  <a:schemeClr val="accent3">
                    <a:shade val="57000"/>
                    <a:satMod val="120000"/>
                  </a:schemeClr>
                </a:gs>
                <a:gs pos="80000">
                  <a:schemeClr val="accent3">
                    <a:shade val="56000"/>
                    <a:satMod val="145000"/>
                  </a:schemeClr>
                </a:gs>
                <a:gs pos="88000">
                  <a:schemeClr val="accent3">
                    <a:shade val="63000"/>
                    <a:satMod val="160000"/>
                  </a:schemeClr>
                </a:gs>
                <a:gs pos="100000">
                  <a:schemeClr val="accent3">
                    <a:tint val="99555"/>
                    <a:satMod val="155000"/>
                  </a:schemeClr>
                </a:gs>
              </a:gsLst>
              <a:lin ang="5400000" scaled="1"/>
            </a:gradFill>
            <a:ln>
              <a:noFill/>
            </a:ln>
            <a:effectLst>
              <a:glow rad="76200">
                <a:schemeClr val="accent3">
                  <a:tint val="30000"/>
                  <a:shade val="95000"/>
                  <a:satMod val="300000"/>
                  <a:alpha val="50000"/>
                </a:schemeClr>
              </a:glow>
            </a:effectLst>
            <a:scene3d>
              <a:camera prst="orthographicFront" fov="0">
                <a:rot lat="0" lon="0" rev="0"/>
              </a:camera>
              <a:lightRig rig="harsh" dir="t">
                <a:rot lat="6000000" lon="6000000" rev="0"/>
              </a:lightRig>
            </a:scene3d>
            <a:sp3d contourW="10000" prstMaterial="metal">
              <a:bevelT w="20000" h="9000" prst="softRound"/>
              <a:contourClr>
                <a:schemeClr val="accent3">
                  <a:shade val="30000"/>
                  <a:satMod val="200000"/>
                </a:schemeClr>
              </a:contourClr>
            </a:sp3d>
          </c:spPr>
          <c:invertIfNegative val="0"/>
          <c:cat>
            <c:strRef>
              <c:f>Лист1!$C$112:$C$134</c:f>
              <c:strCache>
                <c:ptCount val="23"/>
                <c:pt idx="0">
                  <c:v>Мостострой №6</c:v>
                </c:pt>
                <c:pt idx="1">
                  <c:v>ОАО "Электроцентромонтаж"</c:v>
                </c:pt>
                <c:pt idx="2">
                  <c:v>ООО "Энергомашкапитал"</c:v>
                </c:pt>
                <c:pt idx="3">
                  <c:v>ОАО "АЭП"</c:v>
                </c:pt>
                <c:pt idx="4">
                  <c:v>ООО "Высотник"</c:v>
                </c:pt>
                <c:pt idx="5">
                  <c:v>ООО "ВСБ"</c:v>
                </c:pt>
                <c:pt idx="6">
                  <c:v>ООО "Прогресс-Экология"</c:v>
                </c:pt>
                <c:pt idx="7">
                  <c:v>ОАО "Энергоспецмонтаж" (МСУ-4)</c:v>
                </c:pt>
                <c:pt idx="8">
                  <c:v>ОАО "Промэлектромонтаж-СТН"</c:v>
                </c:pt>
                <c:pt idx="9">
                  <c:v>ООО "Стройинжиниринг"</c:v>
                </c:pt>
                <c:pt idx="10">
                  <c:v>ООО "ОЭК-СЗЭМ"</c:v>
                </c:pt>
                <c:pt idx="11">
                  <c:v>ОАО "ОЭК"</c:v>
                </c:pt>
                <c:pt idx="12">
                  <c:v>ООО "Завод НЭПТ"</c:v>
                </c:pt>
                <c:pt idx="13">
                  <c:v>ООО "Теплохимстройремонт"</c:v>
                </c:pt>
                <c:pt idx="14">
                  <c:v>ООО "Техмонтажцентр"</c:v>
                </c:pt>
                <c:pt idx="15">
                  <c:v>ЗАО "Ренейссанс Констракшн"</c:v>
                </c:pt>
                <c:pt idx="16">
                  <c:v>ЗАО "Электростроймонтаж"</c:v>
                </c:pt>
                <c:pt idx="17">
                  <c:v>ООО "Импульс"</c:v>
                </c:pt>
                <c:pt idx="18">
                  <c:v>ЗАО "Атомстройэкспорт"</c:v>
                </c:pt>
                <c:pt idx="19">
                  <c:v>ОАО "ЭНИЦ" г.Электрогорск</c:v>
                </c:pt>
                <c:pt idx="20">
                  <c:v>ЗАО "СМСУ-80" (Промэлектромонтаж)</c:v>
                </c:pt>
                <c:pt idx="21">
                  <c:v>ЗАО "МСУ-74"</c:v>
                </c:pt>
                <c:pt idx="22">
                  <c:v>ОАО НПК "Дедал"</c:v>
                </c:pt>
              </c:strCache>
            </c:strRef>
          </c:cat>
          <c:val>
            <c:numRef>
              <c:f>Лист1!$D$112:$D$134</c:f>
              <c:numCache>
                <c:formatCode>General</c:formatCode>
                <c:ptCount val="23"/>
                <c:pt idx="0">
                  <c:v>89</c:v>
                </c:pt>
                <c:pt idx="1">
                  <c:v>44</c:v>
                </c:pt>
                <c:pt idx="2">
                  <c:v>20</c:v>
                </c:pt>
                <c:pt idx="3">
                  <c:v>18</c:v>
                </c:pt>
                <c:pt idx="4">
                  <c:v>28</c:v>
                </c:pt>
                <c:pt idx="5">
                  <c:v>31</c:v>
                </c:pt>
                <c:pt idx="6">
                  <c:v>6</c:v>
                </c:pt>
                <c:pt idx="7">
                  <c:v>16</c:v>
                </c:pt>
                <c:pt idx="8">
                  <c:v>11</c:v>
                </c:pt>
                <c:pt idx="9">
                  <c:v>13</c:v>
                </c:pt>
                <c:pt idx="10">
                  <c:v>14</c:v>
                </c:pt>
                <c:pt idx="11">
                  <c:v>42</c:v>
                </c:pt>
                <c:pt idx="12">
                  <c:v>1</c:v>
                </c:pt>
                <c:pt idx="13">
                  <c:v>10</c:v>
                </c:pt>
                <c:pt idx="14">
                  <c:v>12</c:v>
                </c:pt>
                <c:pt idx="15">
                  <c:v>20</c:v>
                </c:pt>
                <c:pt idx="16">
                  <c:v>3</c:v>
                </c:pt>
                <c:pt idx="17">
                  <c:v>4</c:v>
                </c:pt>
                <c:pt idx="18">
                  <c:v>5</c:v>
                </c:pt>
                <c:pt idx="19">
                  <c:v>2</c:v>
                </c:pt>
                <c:pt idx="20">
                  <c:v>2</c:v>
                </c:pt>
                <c:pt idx="21">
                  <c:v>30</c:v>
                </c:pt>
                <c:pt idx="22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1798272"/>
        <c:axId val="41828736"/>
        <c:axId val="0"/>
      </c:bar3DChart>
      <c:catAx>
        <c:axId val="41798272"/>
        <c:scaling>
          <c:orientation val="minMax"/>
        </c:scaling>
        <c:delete val="0"/>
        <c:axPos val="b"/>
        <c:majorTickMark val="none"/>
        <c:minorTickMark val="none"/>
        <c:tickLblPos val="nextTo"/>
        <c:crossAx val="41828736"/>
        <c:crosses val="autoZero"/>
        <c:auto val="1"/>
        <c:lblAlgn val="ctr"/>
        <c:lblOffset val="100"/>
        <c:noMultiLvlLbl val="0"/>
      </c:catAx>
      <c:valAx>
        <c:axId val="418287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417982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Доходы и расходы НОУ "УЦПР"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'доход-расход'!$B$17:$B$18</c:f>
              <c:strCache>
                <c:ptCount val="1"/>
                <c:pt idx="0">
                  <c:v>НОУ "УЦПР" доход, руб.</c:v>
                </c:pt>
              </c:strCache>
            </c:strRef>
          </c:tx>
          <c:dLbls>
            <c:dLbl>
              <c:idx val="4"/>
              <c:layout>
                <c:manualLayout>
                  <c:x val="-3.6036036036036036E-2"/>
                  <c:y val="-3.6753439726448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0020020020020037E-2"/>
                  <c:y val="2.6544150913546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4.0040040040040074E-3"/>
                  <c:y val="-2.4502293150965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-3.2669724201287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'доход-расход'!$A$19:$A$30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'доход-расход'!$B$19:$B$30</c:f>
              <c:numCache>
                <c:formatCode>General</c:formatCode>
                <c:ptCount val="12"/>
                <c:pt idx="0">
                  <c:v>52500</c:v>
                </c:pt>
                <c:pt idx="1">
                  <c:v>114835</c:v>
                </c:pt>
                <c:pt idx="2">
                  <c:v>366600</c:v>
                </c:pt>
                <c:pt idx="3">
                  <c:v>1097450</c:v>
                </c:pt>
                <c:pt idx="4">
                  <c:v>1860750</c:v>
                </c:pt>
                <c:pt idx="5">
                  <c:v>875880</c:v>
                </c:pt>
                <c:pt idx="6">
                  <c:v>1023100</c:v>
                </c:pt>
                <c:pt idx="7">
                  <c:v>3282991</c:v>
                </c:pt>
                <c:pt idx="8">
                  <c:v>1969671</c:v>
                </c:pt>
                <c:pt idx="9">
                  <c:v>5094350</c:v>
                </c:pt>
                <c:pt idx="10">
                  <c:v>2330000</c:v>
                </c:pt>
                <c:pt idx="11">
                  <c:v>4918824.5600000005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'доход-расход'!$C$17:$C$18</c:f>
              <c:strCache>
                <c:ptCount val="1"/>
                <c:pt idx="0">
                  <c:v>НОУ "УЦПР" расход, руб.</c:v>
                </c:pt>
              </c:strCache>
            </c:strRef>
          </c:tx>
          <c:dLbls>
            <c:dLbl>
              <c:idx val="4"/>
              <c:layout>
                <c:manualLayout>
                  <c:x val="-3.2032032032032032E-2"/>
                  <c:y val="2.6544150913546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6016016016016019E-2"/>
                  <c:y val="-3.06278664387074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4.0040040040040074E-3"/>
                  <c:y val="1.2251146575482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5.3386720053386818E-3"/>
                  <c:y val="-2.246043538838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'доход-расход'!$A$19:$A$30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'доход-расход'!$C$19:$C$30</c:f>
              <c:numCache>
                <c:formatCode>General</c:formatCode>
                <c:ptCount val="12"/>
                <c:pt idx="0">
                  <c:v>766350</c:v>
                </c:pt>
                <c:pt idx="1">
                  <c:v>1460932</c:v>
                </c:pt>
                <c:pt idx="2">
                  <c:v>1813411</c:v>
                </c:pt>
                <c:pt idx="3">
                  <c:v>3173859</c:v>
                </c:pt>
                <c:pt idx="4">
                  <c:v>1876301</c:v>
                </c:pt>
                <c:pt idx="5">
                  <c:v>2341549</c:v>
                </c:pt>
                <c:pt idx="6">
                  <c:v>2778563</c:v>
                </c:pt>
                <c:pt idx="7">
                  <c:v>2544704</c:v>
                </c:pt>
                <c:pt idx="8">
                  <c:v>2766334</c:v>
                </c:pt>
                <c:pt idx="9">
                  <c:v>3317787.05</c:v>
                </c:pt>
                <c:pt idx="10">
                  <c:v>2398906</c:v>
                </c:pt>
                <c:pt idx="11">
                  <c:v>6381358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'доход-расход'!$D$17:$D$18</c:f>
              <c:strCache>
                <c:ptCount val="1"/>
                <c:pt idx="0">
                  <c:v>НОУ "УЦПР" дельта, руб.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'доход-расход'!$A$19:$A$30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'доход-расход'!$D$19:$D$30</c:f>
              <c:numCache>
                <c:formatCode>General</c:formatCode>
                <c:ptCount val="12"/>
                <c:pt idx="0">
                  <c:v>-713850</c:v>
                </c:pt>
                <c:pt idx="1">
                  <c:v>-1346097</c:v>
                </c:pt>
                <c:pt idx="2">
                  <c:v>-1446811</c:v>
                </c:pt>
                <c:pt idx="3">
                  <c:v>-2076409</c:v>
                </c:pt>
                <c:pt idx="4">
                  <c:v>-15551</c:v>
                </c:pt>
                <c:pt idx="5">
                  <c:v>-1465669</c:v>
                </c:pt>
                <c:pt idx="6">
                  <c:v>-1755463</c:v>
                </c:pt>
                <c:pt idx="7">
                  <c:v>738287</c:v>
                </c:pt>
                <c:pt idx="8">
                  <c:v>-796663</c:v>
                </c:pt>
                <c:pt idx="9">
                  <c:v>1776562.95</c:v>
                </c:pt>
                <c:pt idx="10">
                  <c:v>-68906</c:v>
                </c:pt>
                <c:pt idx="11">
                  <c:v>-1462533.44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077248"/>
        <c:axId val="45078784"/>
      </c:lineChart>
      <c:catAx>
        <c:axId val="45077248"/>
        <c:scaling>
          <c:orientation val="minMax"/>
        </c:scaling>
        <c:delete val="0"/>
        <c:axPos val="b"/>
        <c:majorTickMark val="none"/>
        <c:minorTickMark val="none"/>
        <c:tickLblPos val="nextTo"/>
        <c:crossAx val="45078784"/>
        <c:crosses val="autoZero"/>
        <c:auto val="1"/>
        <c:lblAlgn val="ctr"/>
        <c:lblOffset val="100"/>
        <c:noMultiLvlLbl val="0"/>
      </c:catAx>
      <c:valAx>
        <c:axId val="4507878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Рубли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4507724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F02F18-3E67-426E-B866-A0DC9FBF86A9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1EA7F21-7D7A-4E19-AA4C-F1B3E4EFB673}">
      <dgm:prSet phldrT="[Текст]" custT="1"/>
      <dgm:spPr/>
      <dgm:t>
        <a:bodyPr/>
        <a:lstStyle/>
        <a:p>
          <a:r>
            <a:rPr lang="ru-RU" sz="1400" dirty="0" smtClean="0"/>
            <a:t>Компетенции НОУ «УЦПР»</a:t>
          </a:r>
          <a:endParaRPr lang="ru-RU" sz="1400" dirty="0"/>
        </a:p>
      </dgm:t>
    </dgm:pt>
    <dgm:pt modelId="{2126299E-22BE-42B0-8935-92E3496C6283}" type="parTrans" cxnId="{ABCD92E0-1F12-4044-9087-CE43911314DD}">
      <dgm:prSet/>
      <dgm:spPr/>
      <dgm:t>
        <a:bodyPr/>
        <a:lstStyle/>
        <a:p>
          <a:endParaRPr lang="ru-RU" sz="1400"/>
        </a:p>
      </dgm:t>
    </dgm:pt>
    <dgm:pt modelId="{C06076EF-334B-4475-A59E-6E7D8DE032C0}" type="sibTrans" cxnId="{ABCD92E0-1F12-4044-9087-CE43911314DD}">
      <dgm:prSet/>
      <dgm:spPr/>
      <dgm:t>
        <a:bodyPr/>
        <a:lstStyle/>
        <a:p>
          <a:endParaRPr lang="ru-RU" sz="1400"/>
        </a:p>
      </dgm:t>
    </dgm:pt>
    <dgm:pt modelId="{3EF9933F-A849-4FBE-A5EE-FBD0757E3CF5}">
      <dgm:prSet phldrT="[Текст]" custT="1"/>
      <dgm:spPr/>
      <dgm:t>
        <a:bodyPr/>
        <a:lstStyle/>
        <a:p>
          <a:r>
            <a:rPr lang="ru-RU" sz="1400" dirty="0" smtClean="0"/>
            <a:t>Реализация программ профессиональной подготовки</a:t>
          </a:r>
          <a:endParaRPr lang="ru-RU" sz="1400" dirty="0"/>
        </a:p>
      </dgm:t>
    </dgm:pt>
    <dgm:pt modelId="{805AD595-EAF6-4435-BF8A-80514BD0194C}" type="parTrans" cxnId="{3BD95BF8-22BF-47D0-A17A-44CBB40EED42}">
      <dgm:prSet custT="1"/>
      <dgm:spPr/>
      <dgm:t>
        <a:bodyPr/>
        <a:lstStyle/>
        <a:p>
          <a:endParaRPr lang="ru-RU" sz="1400"/>
        </a:p>
      </dgm:t>
    </dgm:pt>
    <dgm:pt modelId="{0E130774-C8AB-42D4-871E-1AA29BAA8B3F}" type="sibTrans" cxnId="{3BD95BF8-22BF-47D0-A17A-44CBB40EED42}">
      <dgm:prSet/>
      <dgm:spPr/>
      <dgm:t>
        <a:bodyPr/>
        <a:lstStyle/>
        <a:p>
          <a:endParaRPr lang="ru-RU" sz="1400"/>
        </a:p>
      </dgm:t>
    </dgm:pt>
    <dgm:pt modelId="{E89500B2-1A52-410E-8B4C-0341FB7AB978}">
      <dgm:prSet phldrT="[Текст]" custT="1"/>
      <dgm:spPr/>
      <dgm:t>
        <a:bodyPr/>
        <a:lstStyle/>
        <a:p>
          <a:r>
            <a:rPr lang="ru-RU" sz="1400" dirty="0" smtClean="0"/>
            <a:t>Конкурсы профессионального мастерства</a:t>
          </a:r>
          <a:endParaRPr lang="ru-RU" sz="1400" dirty="0"/>
        </a:p>
      </dgm:t>
    </dgm:pt>
    <dgm:pt modelId="{6F72E797-87CA-43EB-879D-B2673164C3CC}" type="parTrans" cxnId="{FE346244-E5F4-4A0F-B086-A8E8760426CA}">
      <dgm:prSet custT="1"/>
      <dgm:spPr/>
      <dgm:t>
        <a:bodyPr/>
        <a:lstStyle/>
        <a:p>
          <a:endParaRPr lang="ru-RU" sz="1400"/>
        </a:p>
      </dgm:t>
    </dgm:pt>
    <dgm:pt modelId="{FB8D03B6-FFBB-4457-B870-7284829DEC90}" type="sibTrans" cxnId="{FE346244-E5F4-4A0F-B086-A8E8760426CA}">
      <dgm:prSet/>
      <dgm:spPr/>
      <dgm:t>
        <a:bodyPr/>
        <a:lstStyle/>
        <a:p>
          <a:endParaRPr lang="ru-RU" sz="1400"/>
        </a:p>
      </dgm:t>
    </dgm:pt>
    <dgm:pt modelId="{D71766A9-5AB9-472B-AFFA-1E0FA56C48D2}">
      <dgm:prSet phldrT="[Текст]" custT="1"/>
      <dgm:spPr/>
      <dgm:t>
        <a:bodyPr/>
        <a:lstStyle/>
        <a:p>
          <a:r>
            <a:rPr lang="ru-RU" sz="1400" dirty="0" smtClean="0"/>
            <a:t>Аттестация в системе НАКС</a:t>
          </a:r>
          <a:endParaRPr lang="ru-RU" sz="1400" dirty="0"/>
        </a:p>
      </dgm:t>
    </dgm:pt>
    <dgm:pt modelId="{02FCAAE3-7500-42AE-80E4-6E11B875CBF2}" type="parTrans" cxnId="{C1ECF9F4-4449-48FA-BFF7-3AB3CC244CE0}">
      <dgm:prSet custT="1"/>
      <dgm:spPr/>
      <dgm:t>
        <a:bodyPr/>
        <a:lstStyle/>
        <a:p>
          <a:endParaRPr lang="ru-RU" sz="1400"/>
        </a:p>
      </dgm:t>
    </dgm:pt>
    <dgm:pt modelId="{C513401E-A9A3-42EA-97AA-5DE13EC13440}" type="sibTrans" cxnId="{C1ECF9F4-4449-48FA-BFF7-3AB3CC244CE0}">
      <dgm:prSet/>
      <dgm:spPr/>
      <dgm:t>
        <a:bodyPr/>
        <a:lstStyle/>
        <a:p>
          <a:endParaRPr lang="ru-RU" sz="1400"/>
        </a:p>
      </dgm:t>
    </dgm:pt>
    <dgm:pt modelId="{88B4A081-98B2-4725-9617-786B9CF1AEBB}">
      <dgm:prSet phldrT="[Текст]" custT="1"/>
      <dgm:spPr/>
      <dgm:t>
        <a:bodyPr/>
        <a:lstStyle/>
        <a:p>
          <a:r>
            <a:rPr lang="ru-RU" sz="1400" dirty="0" smtClean="0"/>
            <a:t>Реализация программ ДПО</a:t>
          </a:r>
          <a:endParaRPr lang="ru-RU" sz="1400" dirty="0"/>
        </a:p>
      </dgm:t>
    </dgm:pt>
    <dgm:pt modelId="{7D132194-E99E-4F50-BA05-0D99BEC03935}" type="parTrans" cxnId="{11F25CDA-B735-4BDB-9C22-C820435D75CE}">
      <dgm:prSet custT="1"/>
      <dgm:spPr/>
      <dgm:t>
        <a:bodyPr/>
        <a:lstStyle/>
        <a:p>
          <a:endParaRPr lang="ru-RU" sz="1400"/>
        </a:p>
      </dgm:t>
    </dgm:pt>
    <dgm:pt modelId="{E5BB43C6-A2A0-4B79-B3DB-B78EBA98E42A}" type="sibTrans" cxnId="{11F25CDA-B735-4BDB-9C22-C820435D75CE}">
      <dgm:prSet/>
      <dgm:spPr/>
      <dgm:t>
        <a:bodyPr/>
        <a:lstStyle/>
        <a:p>
          <a:endParaRPr lang="ru-RU" sz="1400"/>
        </a:p>
      </dgm:t>
    </dgm:pt>
    <dgm:pt modelId="{6B04E6EE-9862-470B-9EFD-6B5BB2C52211}">
      <dgm:prSet custT="1"/>
      <dgm:spPr/>
      <dgm:t>
        <a:bodyPr/>
        <a:lstStyle/>
        <a:p>
          <a:r>
            <a:rPr lang="ru-RU" sz="1400" dirty="0" smtClean="0"/>
            <a:t>Аттестация специалистов сварочного производства в системе </a:t>
          </a:r>
          <a:r>
            <a:rPr lang="en-US" sz="1400" dirty="0" err="1" smtClean="0"/>
            <a:t>Pers</a:t>
          </a:r>
          <a:r>
            <a:rPr lang="en-US" sz="1400" dirty="0" smtClean="0"/>
            <a:t> </a:t>
          </a:r>
          <a:r>
            <a:rPr lang="en-US" sz="1400" dirty="0" err="1" smtClean="0"/>
            <a:t>Sert</a:t>
          </a:r>
          <a:r>
            <a:rPr lang="en-US" sz="1400" dirty="0" smtClean="0"/>
            <a:t> TUV</a:t>
          </a:r>
          <a:endParaRPr lang="ru-RU" sz="1400" dirty="0"/>
        </a:p>
      </dgm:t>
    </dgm:pt>
    <dgm:pt modelId="{8CE889A5-A62D-433D-9B2F-77D10BC4C8A2}" type="parTrans" cxnId="{CB270369-F484-4D91-B3DE-492F35159897}">
      <dgm:prSet custT="1"/>
      <dgm:spPr/>
      <dgm:t>
        <a:bodyPr/>
        <a:lstStyle/>
        <a:p>
          <a:endParaRPr lang="ru-RU" sz="1400"/>
        </a:p>
      </dgm:t>
    </dgm:pt>
    <dgm:pt modelId="{39A4779B-A786-4458-B4A7-DA4F46BBE27C}" type="sibTrans" cxnId="{CB270369-F484-4D91-B3DE-492F35159897}">
      <dgm:prSet/>
      <dgm:spPr/>
      <dgm:t>
        <a:bodyPr/>
        <a:lstStyle/>
        <a:p>
          <a:endParaRPr lang="ru-RU" sz="1400"/>
        </a:p>
      </dgm:t>
    </dgm:pt>
    <dgm:pt modelId="{FA36CA14-28AA-428C-9FBF-DBC91C465DE4}">
      <dgm:prSet custT="1"/>
      <dgm:spPr/>
      <dgm:t>
        <a:bodyPr/>
        <a:lstStyle/>
        <a:p>
          <a:r>
            <a:rPr lang="ru-RU" sz="1400" dirty="0" smtClean="0"/>
            <a:t>Провайдер учебных курсов системы «Русский Регистр»</a:t>
          </a:r>
          <a:endParaRPr lang="ru-RU" sz="1400" dirty="0"/>
        </a:p>
      </dgm:t>
    </dgm:pt>
    <dgm:pt modelId="{F86F0C41-9F6E-48D6-8103-24095B808A76}" type="parTrans" cxnId="{274976B0-6284-4002-A1C7-79ADC9FABEF7}">
      <dgm:prSet custT="1"/>
      <dgm:spPr/>
      <dgm:t>
        <a:bodyPr/>
        <a:lstStyle/>
        <a:p>
          <a:endParaRPr lang="ru-RU" sz="1400"/>
        </a:p>
      </dgm:t>
    </dgm:pt>
    <dgm:pt modelId="{541B6809-8EE5-49F5-99E5-FC54D6A8D06B}" type="sibTrans" cxnId="{274976B0-6284-4002-A1C7-79ADC9FABEF7}">
      <dgm:prSet/>
      <dgm:spPr/>
      <dgm:t>
        <a:bodyPr/>
        <a:lstStyle/>
        <a:p>
          <a:endParaRPr lang="ru-RU" sz="1400"/>
        </a:p>
      </dgm:t>
    </dgm:pt>
    <dgm:pt modelId="{7B9C5616-EF75-4C9B-9E7A-438818293E62}">
      <dgm:prSet custT="1"/>
      <dgm:spPr/>
      <dgm:t>
        <a:bodyPr/>
        <a:lstStyle/>
        <a:p>
          <a:r>
            <a:rPr lang="ru-RU" sz="1400" dirty="0" smtClean="0"/>
            <a:t>Уполномоченный центр Системы «</a:t>
          </a:r>
          <a:r>
            <a:rPr lang="ru-RU" sz="1400" dirty="0" err="1" smtClean="0"/>
            <a:t>Росатомсертификацияч</a:t>
          </a:r>
          <a:r>
            <a:rPr lang="ru-RU" sz="1400" dirty="0" smtClean="0"/>
            <a:t>»</a:t>
          </a:r>
          <a:endParaRPr lang="ru-RU" sz="1400" dirty="0"/>
        </a:p>
      </dgm:t>
    </dgm:pt>
    <dgm:pt modelId="{B298D241-374F-4C68-B3A1-A1838F8D6760}" type="parTrans" cxnId="{EC03C3C7-7D75-42F2-9E19-E9EC88212C7D}">
      <dgm:prSet custT="1"/>
      <dgm:spPr/>
      <dgm:t>
        <a:bodyPr/>
        <a:lstStyle/>
        <a:p>
          <a:endParaRPr lang="ru-RU" sz="1400"/>
        </a:p>
      </dgm:t>
    </dgm:pt>
    <dgm:pt modelId="{946C4764-D80D-489D-A050-4A03540E6994}" type="sibTrans" cxnId="{EC03C3C7-7D75-42F2-9E19-E9EC88212C7D}">
      <dgm:prSet/>
      <dgm:spPr/>
      <dgm:t>
        <a:bodyPr/>
        <a:lstStyle/>
        <a:p>
          <a:endParaRPr lang="ru-RU" sz="1400"/>
        </a:p>
      </dgm:t>
    </dgm:pt>
    <dgm:pt modelId="{3C399F5C-65F0-4D36-8BF9-A8C28D172B93}">
      <dgm:prSet custT="1"/>
      <dgm:spPr/>
      <dgm:t>
        <a:bodyPr/>
        <a:lstStyle/>
        <a:p>
          <a:r>
            <a:rPr lang="ru-RU" sz="1400" dirty="0" smtClean="0"/>
            <a:t>Обучение и проверка знаний в области Охраны  труда</a:t>
          </a:r>
          <a:endParaRPr lang="ru-RU" sz="1400" dirty="0"/>
        </a:p>
      </dgm:t>
    </dgm:pt>
    <dgm:pt modelId="{F45089C3-2EB2-4DB4-A035-E2115892DEDB}" type="parTrans" cxnId="{4C56645F-09F5-42A5-8D29-43D19990960C}">
      <dgm:prSet custT="1"/>
      <dgm:spPr/>
      <dgm:t>
        <a:bodyPr/>
        <a:lstStyle/>
        <a:p>
          <a:endParaRPr lang="ru-RU" sz="1400"/>
        </a:p>
      </dgm:t>
    </dgm:pt>
    <dgm:pt modelId="{7C577E0E-9E20-49C0-BF9D-177ED129B98F}" type="sibTrans" cxnId="{4C56645F-09F5-42A5-8D29-43D19990960C}">
      <dgm:prSet/>
      <dgm:spPr/>
      <dgm:t>
        <a:bodyPr/>
        <a:lstStyle/>
        <a:p>
          <a:endParaRPr lang="ru-RU" sz="1400"/>
        </a:p>
      </dgm:t>
    </dgm:pt>
    <dgm:pt modelId="{CF0D6426-5C53-475E-B30F-2B1BF06153B3}" type="pres">
      <dgm:prSet presAssocID="{30F02F18-3E67-426E-B866-A0DC9FBF86A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4040B9-399D-4BAF-ADF9-B0C7DEB1BC7C}" type="pres">
      <dgm:prSet presAssocID="{F1EA7F21-7D7A-4E19-AA4C-F1B3E4EFB673}" presName="centerShape" presStyleLbl="node0" presStyleIdx="0" presStyleCnt="1" custScaleX="157042" custScaleY="142973" custLinFactNeighborX="991" custLinFactNeighborY="-1749"/>
      <dgm:spPr/>
      <dgm:t>
        <a:bodyPr/>
        <a:lstStyle/>
        <a:p>
          <a:endParaRPr lang="ru-RU"/>
        </a:p>
      </dgm:t>
    </dgm:pt>
    <dgm:pt modelId="{41FE721D-8085-49A7-8782-FF0E97289234}" type="pres">
      <dgm:prSet presAssocID="{805AD595-EAF6-4435-BF8A-80514BD0194C}" presName="parTrans" presStyleLbl="sibTrans2D1" presStyleIdx="0" presStyleCnt="8"/>
      <dgm:spPr/>
      <dgm:t>
        <a:bodyPr/>
        <a:lstStyle/>
        <a:p>
          <a:endParaRPr lang="ru-RU"/>
        </a:p>
      </dgm:t>
    </dgm:pt>
    <dgm:pt modelId="{2CE75A48-6A6A-45ED-AA13-1C29F247669E}" type="pres">
      <dgm:prSet presAssocID="{805AD595-EAF6-4435-BF8A-80514BD0194C}" presName="connectorText" presStyleLbl="sibTrans2D1" presStyleIdx="0" presStyleCnt="8"/>
      <dgm:spPr/>
      <dgm:t>
        <a:bodyPr/>
        <a:lstStyle/>
        <a:p>
          <a:endParaRPr lang="ru-RU"/>
        </a:p>
      </dgm:t>
    </dgm:pt>
    <dgm:pt modelId="{FD5F5BE7-E873-46D2-8F6C-8CD271F413E3}" type="pres">
      <dgm:prSet presAssocID="{3EF9933F-A849-4FBE-A5EE-FBD0757E3CF5}" presName="node" presStyleLbl="node1" presStyleIdx="0" presStyleCnt="8" custScaleX="126085" custScaleY="129076" custRadScaleRad="101451" custRadScaleInc="-962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C3DF8-6BB3-40AB-8EAE-0E9C533DA282}" type="pres">
      <dgm:prSet presAssocID="{6F72E797-87CA-43EB-879D-B2673164C3CC}" presName="parTrans" presStyleLbl="sibTrans2D1" presStyleIdx="1" presStyleCnt="8"/>
      <dgm:spPr/>
      <dgm:t>
        <a:bodyPr/>
        <a:lstStyle/>
        <a:p>
          <a:endParaRPr lang="ru-RU"/>
        </a:p>
      </dgm:t>
    </dgm:pt>
    <dgm:pt modelId="{3DD512EF-93D6-430D-AA4F-9CE3270DF17F}" type="pres">
      <dgm:prSet presAssocID="{6F72E797-87CA-43EB-879D-B2673164C3CC}" presName="connectorText" presStyleLbl="sibTrans2D1" presStyleIdx="1" presStyleCnt="8"/>
      <dgm:spPr/>
      <dgm:t>
        <a:bodyPr/>
        <a:lstStyle/>
        <a:p>
          <a:endParaRPr lang="ru-RU"/>
        </a:p>
      </dgm:t>
    </dgm:pt>
    <dgm:pt modelId="{F8FF9EB5-CEBD-4DE5-9985-1F25026C5C34}" type="pres">
      <dgm:prSet presAssocID="{E89500B2-1A52-410E-8B4C-0341FB7AB978}" presName="node" presStyleLbl="node1" presStyleIdx="1" presStyleCnt="8" custScaleX="127610" custScaleY="115613" custRadScaleRad="132375" custRadScaleInc="126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1CD86C-0721-4366-98C0-9D82ABEC3DCB}" type="pres">
      <dgm:prSet presAssocID="{02FCAAE3-7500-42AE-80E4-6E11B875CBF2}" presName="parTrans" presStyleLbl="sibTrans2D1" presStyleIdx="2" presStyleCnt="8"/>
      <dgm:spPr/>
      <dgm:t>
        <a:bodyPr/>
        <a:lstStyle/>
        <a:p>
          <a:endParaRPr lang="ru-RU"/>
        </a:p>
      </dgm:t>
    </dgm:pt>
    <dgm:pt modelId="{7AB25C3D-10F8-4F00-A8E2-AF4AD48D3315}" type="pres">
      <dgm:prSet presAssocID="{02FCAAE3-7500-42AE-80E4-6E11B875CBF2}" presName="connectorText" presStyleLbl="sibTrans2D1" presStyleIdx="2" presStyleCnt="8"/>
      <dgm:spPr/>
      <dgm:t>
        <a:bodyPr/>
        <a:lstStyle/>
        <a:p>
          <a:endParaRPr lang="ru-RU"/>
        </a:p>
      </dgm:t>
    </dgm:pt>
    <dgm:pt modelId="{032DEE79-C7D1-450F-B744-A449B36D792B}" type="pres">
      <dgm:prSet presAssocID="{D71766A9-5AB9-472B-AFFA-1E0FA56C48D2}" presName="node" presStyleLbl="node1" presStyleIdx="2" presStyleCnt="8" custScaleX="119743" custScaleY="122186" custRadScaleRad="178407" custRadScaleInc="-229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39E45D-E271-4432-9D6B-BE1915582892}" type="pres">
      <dgm:prSet presAssocID="{7D132194-E99E-4F50-BA05-0D99BEC03935}" presName="parTrans" presStyleLbl="sibTrans2D1" presStyleIdx="3" presStyleCnt="8"/>
      <dgm:spPr/>
      <dgm:t>
        <a:bodyPr/>
        <a:lstStyle/>
        <a:p>
          <a:endParaRPr lang="ru-RU"/>
        </a:p>
      </dgm:t>
    </dgm:pt>
    <dgm:pt modelId="{15DB2482-6677-4E15-9C2E-C767B527D316}" type="pres">
      <dgm:prSet presAssocID="{7D132194-E99E-4F50-BA05-0D99BEC03935}" presName="connectorText" presStyleLbl="sibTrans2D1" presStyleIdx="3" presStyleCnt="8"/>
      <dgm:spPr/>
      <dgm:t>
        <a:bodyPr/>
        <a:lstStyle/>
        <a:p>
          <a:endParaRPr lang="ru-RU"/>
        </a:p>
      </dgm:t>
    </dgm:pt>
    <dgm:pt modelId="{777736A9-233A-4DA7-8488-E98AEABCE11B}" type="pres">
      <dgm:prSet presAssocID="{88B4A081-98B2-4725-9617-786B9CF1AEBB}" presName="node" presStyleLbl="node1" presStyleIdx="3" presStyleCnt="8" custScaleX="141730" custScaleY="128953" custRadScaleRad="170307" custRadScaleInc="-726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0C4713-3861-41DE-9295-1167B75F0BFE}" type="pres">
      <dgm:prSet presAssocID="{8CE889A5-A62D-433D-9B2F-77D10BC4C8A2}" presName="parTrans" presStyleLbl="sibTrans2D1" presStyleIdx="4" presStyleCnt="8"/>
      <dgm:spPr/>
      <dgm:t>
        <a:bodyPr/>
        <a:lstStyle/>
        <a:p>
          <a:endParaRPr lang="ru-RU"/>
        </a:p>
      </dgm:t>
    </dgm:pt>
    <dgm:pt modelId="{578C8CA7-C624-4184-AB6D-DC0C505ACEC6}" type="pres">
      <dgm:prSet presAssocID="{8CE889A5-A62D-433D-9B2F-77D10BC4C8A2}" presName="connectorText" presStyleLbl="sibTrans2D1" presStyleIdx="4" presStyleCnt="8"/>
      <dgm:spPr/>
      <dgm:t>
        <a:bodyPr/>
        <a:lstStyle/>
        <a:p>
          <a:endParaRPr lang="ru-RU"/>
        </a:p>
      </dgm:t>
    </dgm:pt>
    <dgm:pt modelId="{D5882AD8-86BC-4302-9F2A-0F15353679B9}" type="pres">
      <dgm:prSet presAssocID="{6B04E6EE-9862-470B-9EFD-6B5BB2C52211}" presName="node" presStyleLbl="node1" presStyleIdx="4" presStyleCnt="8" custScaleX="139295" custScaleY="138136" custRadScaleRad="91670" custRadScaleInc="-378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B36BF9-0685-4D0F-ADA2-6A42A4DA8D27}" type="pres">
      <dgm:prSet presAssocID="{F86F0C41-9F6E-48D6-8103-24095B808A76}" presName="parTrans" presStyleLbl="sibTrans2D1" presStyleIdx="5" presStyleCnt="8"/>
      <dgm:spPr/>
      <dgm:t>
        <a:bodyPr/>
        <a:lstStyle/>
        <a:p>
          <a:endParaRPr lang="ru-RU"/>
        </a:p>
      </dgm:t>
    </dgm:pt>
    <dgm:pt modelId="{2CEE053A-E129-4412-BEEF-9D00198AA6F6}" type="pres">
      <dgm:prSet presAssocID="{F86F0C41-9F6E-48D6-8103-24095B808A76}" presName="connectorText" presStyleLbl="sibTrans2D1" presStyleIdx="5" presStyleCnt="8"/>
      <dgm:spPr/>
      <dgm:t>
        <a:bodyPr/>
        <a:lstStyle/>
        <a:p>
          <a:endParaRPr lang="ru-RU"/>
        </a:p>
      </dgm:t>
    </dgm:pt>
    <dgm:pt modelId="{AF162EEB-4A60-4F23-8ECC-1F4AE3899654}" type="pres">
      <dgm:prSet presAssocID="{FA36CA14-28AA-428C-9FBF-DBC91C465DE4}" presName="node" presStyleLbl="node1" presStyleIdx="5" presStyleCnt="8" custScaleX="120571" custScaleY="110545" custRadScaleRad="139406" custRadScaleInc="8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FCBA9D-068F-47C8-B12B-8D3ADCC1BA04}" type="pres">
      <dgm:prSet presAssocID="{B298D241-374F-4C68-B3A1-A1838F8D6760}" presName="parTrans" presStyleLbl="sibTrans2D1" presStyleIdx="6" presStyleCnt="8"/>
      <dgm:spPr/>
      <dgm:t>
        <a:bodyPr/>
        <a:lstStyle/>
        <a:p>
          <a:endParaRPr lang="ru-RU"/>
        </a:p>
      </dgm:t>
    </dgm:pt>
    <dgm:pt modelId="{075773D2-77A6-4A05-9840-149854337F27}" type="pres">
      <dgm:prSet presAssocID="{B298D241-374F-4C68-B3A1-A1838F8D6760}" presName="connectorText" presStyleLbl="sibTrans2D1" presStyleIdx="6" presStyleCnt="8"/>
      <dgm:spPr/>
      <dgm:t>
        <a:bodyPr/>
        <a:lstStyle/>
        <a:p>
          <a:endParaRPr lang="ru-RU"/>
        </a:p>
      </dgm:t>
    </dgm:pt>
    <dgm:pt modelId="{18978DAA-E629-425C-B2A8-3009E6A93394}" type="pres">
      <dgm:prSet presAssocID="{7B9C5616-EF75-4C9B-9E7A-438818293E62}" presName="node" presStyleLbl="node1" presStyleIdx="6" presStyleCnt="8" custScaleX="153032" custScaleY="134166" custRadScaleRad="156997" custRadScaleInc="-382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A47A9-A589-4BC9-92BC-F142972AF232}" type="pres">
      <dgm:prSet presAssocID="{F45089C3-2EB2-4DB4-A035-E2115892DEDB}" presName="parTrans" presStyleLbl="sibTrans2D1" presStyleIdx="7" presStyleCnt="8"/>
      <dgm:spPr/>
      <dgm:t>
        <a:bodyPr/>
        <a:lstStyle/>
        <a:p>
          <a:endParaRPr lang="ru-RU"/>
        </a:p>
      </dgm:t>
    </dgm:pt>
    <dgm:pt modelId="{541AB511-928F-413F-802E-ACE4E2514978}" type="pres">
      <dgm:prSet presAssocID="{F45089C3-2EB2-4DB4-A035-E2115892DEDB}" presName="connectorText" presStyleLbl="sibTrans2D1" presStyleIdx="7" presStyleCnt="8"/>
      <dgm:spPr/>
      <dgm:t>
        <a:bodyPr/>
        <a:lstStyle/>
        <a:p>
          <a:endParaRPr lang="ru-RU"/>
        </a:p>
      </dgm:t>
    </dgm:pt>
    <dgm:pt modelId="{09889728-79AF-4750-8640-12E4958E9CE4}" type="pres">
      <dgm:prSet presAssocID="{3C399F5C-65F0-4D36-8BF9-A8C28D172B93}" presName="node" presStyleLbl="node1" presStyleIdx="7" presStyleCnt="8" custScaleX="130502" custScaleY="113071" custRadScaleRad="173750" custRadScaleInc="-932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346244-E5F4-4A0F-B086-A8E8760426CA}" srcId="{F1EA7F21-7D7A-4E19-AA4C-F1B3E4EFB673}" destId="{E89500B2-1A52-410E-8B4C-0341FB7AB978}" srcOrd="1" destOrd="0" parTransId="{6F72E797-87CA-43EB-879D-B2673164C3CC}" sibTransId="{FB8D03B6-FFBB-4457-B870-7284829DEC90}"/>
    <dgm:cxn modelId="{E5F7438B-84EE-44B7-A939-6A34F2EC8218}" type="presOf" srcId="{F86F0C41-9F6E-48D6-8103-24095B808A76}" destId="{8BB36BF9-0685-4D0F-ADA2-6A42A4DA8D27}" srcOrd="0" destOrd="0" presId="urn:microsoft.com/office/officeart/2005/8/layout/radial5"/>
    <dgm:cxn modelId="{1FE92218-203E-480A-94F6-E42802B8B220}" type="presOf" srcId="{805AD595-EAF6-4435-BF8A-80514BD0194C}" destId="{41FE721D-8085-49A7-8782-FF0E97289234}" srcOrd="0" destOrd="0" presId="urn:microsoft.com/office/officeart/2005/8/layout/radial5"/>
    <dgm:cxn modelId="{AC733533-AEE1-449F-B065-38AB52F192DC}" type="presOf" srcId="{805AD595-EAF6-4435-BF8A-80514BD0194C}" destId="{2CE75A48-6A6A-45ED-AA13-1C29F247669E}" srcOrd="1" destOrd="0" presId="urn:microsoft.com/office/officeart/2005/8/layout/radial5"/>
    <dgm:cxn modelId="{0B76DA10-F784-4436-94B7-5167464723BE}" type="presOf" srcId="{02FCAAE3-7500-42AE-80E4-6E11B875CBF2}" destId="{D81CD86C-0721-4366-98C0-9D82ABEC3DCB}" srcOrd="0" destOrd="0" presId="urn:microsoft.com/office/officeart/2005/8/layout/radial5"/>
    <dgm:cxn modelId="{D7BEDC19-F810-4D64-BF93-57F437477720}" type="presOf" srcId="{F45089C3-2EB2-4DB4-A035-E2115892DEDB}" destId="{541AB511-928F-413F-802E-ACE4E2514978}" srcOrd="1" destOrd="0" presId="urn:microsoft.com/office/officeart/2005/8/layout/radial5"/>
    <dgm:cxn modelId="{E3828D8D-06DE-4AF2-A2D7-EC42AE6E30E9}" type="presOf" srcId="{E89500B2-1A52-410E-8B4C-0341FB7AB978}" destId="{F8FF9EB5-CEBD-4DE5-9985-1F25026C5C34}" srcOrd="0" destOrd="0" presId="urn:microsoft.com/office/officeart/2005/8/layout/radial5"/>
    <dgm:cxn modelId="{84BBDFFB-9FF8-476A-8249-6872E2D61019}" type="presOf" srcId="{F45089C3-2EB2-4DB4-A035-E2115892DEDB}" destId="{E4DA47A9-A589-4BC9-92BC-F142972AF232}" srcOrd="0" destOrd="0" presId="urn:microsoft.com/office/officeart/2005/8/layout/radial5"/>
    <dgm:cxn modelId="{9654347C-8DB5-4DFF-B3ED-280FBBCFF609}" type="presOf" srcId="{02FCAAE3-7500-42AE-80E4-6E11B875CBF2}" destId="{7AB25C3D-10F8-4F00-A8E2-AF4AD48D3315}" srcOrd="1" destOrd="0" presId="urn:microsoft.com/office/officeart/2005/8/layout/radial5"/>
    <dgm:cxn modelId="{2790A75A-1500-4E6D-9544-C30CBA8EFFC2}" type="presOf" srcId="{FA36CA14-28AA-428C-9FBF-DBC91C465DE4}" destId="{AF162EEB-4A60-4F23-8ECC-1F4AE3899654}" srcOrd="0" destOrd="0" presId="urn:microsoft.com/office/officeart/2005/8/layout/radial5"/>
    <dgm:cxn modelId="{EE352326-CF25-428D-B3F2-1F082740B6E1}" type="presOf" srcId="{30F02F18-3E67-426E-B866-A0DC9FBF86A9}" destId="{CF0D6426-5C53-475E-B30F-2B1BF06153B3}" srcOrd="0" destOrd="0" presId="urn:microsoft.com/office/officeart/2005/8/layout/radial5"/>
    <dgm:cxn modelId="{3CB1DC36-0237-4A54-A60C-EB7466ABD20F}" type="presOf" srcId="{8CE889A5-A62D-433D-9B2F-77D10BC4C8A2}" destId="{A30C4713-3861-41DE-9295-1167B75F0BFE}" srcOrd="0" destOrd="0" presId="urn:microsoft.com/office/officeart/2005/8/layout/radial5"/>
    <dgm:cxn modelId="{D8DE9C9C-D49C-40E3-8729-086ACDD2ABDE}" type="presOf" srcId="{F86F0C41-9F6E-48D6-8103-24095B808A76}" destId="{2CEE053A-E129-4412-BEEF-9D00198AA6F6}" srcOrd="1" destOrd="0" presId="urn:microsoft.com/office/officeart/2005/8/layout/radial5"/>
    <dgm:cxn modelId="{6328672E-7A69-4B96-B63A-FDC30A2AFFC0}" type="presOf" srcId="{7D132194-E99E-4F50-BA05-0D99BEC03935}" destId="{15DB2482-6677-4E15-9C2E-C767B527D316}" srcOrd="1" destOrd="0" presId="urn:microsoft.com/office/officeart/2005/8/layout/radial5"/>
    <dgm:cxn modelId="{4C56645F-09F5-42A5-8D29-43D19990960C}" srcId="{F1EA7F21-7D7A-4E19-AA4C-F1B3E4EFB673}" destId="{3C399F5C-65F0-4D36-8BF9-A8C28D172B93}" srcOrd="7" destOrd="0" parTransId="{F45089C3-2EB2-4DB4-A035-E2115892DEDB}" sibTransId="{7C577E0E-9E20-49C0-BF9D-177ED129B98F}"/>
    <dgm:cxn modelId="{17C1BD9D-BBF7-45EC-9B42-56CF095A01B6}" type="presOf" srcId="{B298D241-374F-4C68-B3A1-A1838F8D6760}" destId="{B8FCBA9D-068F-47C8-B12B-8D3ADCC1BA04}" srcOrd="0" destOrd="0" presId="urn:microsoft.com/office/officeart/2005/8/layout/radial5"/>
    <dgm:cxn modelId="{A4729883-ACEB-4DF0-A1B1-C332823DBB81}" type="presOf" srcId="{6F72E797-87CA-43EB-879D-B2673164C3CC}" destId="{3DD512EF-93D6-430D-AA4F-9CE3270DF17F}" srcOrd="1" destOrd="0" presId="urn:microsoft.com/office/officeart/2005/8/layout/radial5"/>
    <dgm:cxn modelId="{059ED6A5-4CD7-4D69-BD4E-E34F67FADAE1}" type="presOf" srcId="{3EF9933F-A849-4FBE-A5EE-FBD0757E3CF5}" destId="{FD5F5BE7-E873-46D2-8F6C-8CD271F413E3}" srcOrd="0" destOrd="0" presId="urn:microsoft.com/office/officeart/2005/8/layout/radial5"/>
    <dgm:cxn modelId="{0165C93F-4281-4A73-9EB0-EDC4844E07AB}" type="presOf" srcId="{B298D241-374F-4C68-B3A1-A1838F8D6760}" destId="{075773D2-77A6-4A05-9840-149854337F27}" srcOrd="1" destOrd="0" presId="urn:microsoft.com/office/officeart/2005/8/layout/radial5"/>
    <dgm:cxn modelId="{AF0B888A-35BA-47F7-93BD-9C24A27BE242}" type="presOf" srcId="{D71766A9-5AB9-472B-AFFA-1E0FA56C48D2}" destId="{032DEE79-C7D1-450F-B744-A449B36D792B}" srcOrd="0" destOrd="0" presId="urn:microsoft.com/office/officeart/2005/8/layout/radial5"/>
    <dgm:cxn modelId="{BD2342CF-F04D-443E-812F-FFF5A96C9116}" type="presOf" srcId="{6F72E797-87CA-43EB-879D-B2673164C3CC}" destId="{0E7C3DF8-6BB3-40AB-8EAE-0E9C533DA282}" srcOrd="0" destOrd="0" presId="urn:microsoft.com/office/officeart/2005/8/layout/radial5"/>
    <dgm:cxn modelId="{774128FE-F1B7-4A51-83CA-BFACF7251B50}" type="presOf" srcId="{7D132194-E99E-4F50-BA05-0D99BEC03935}" destId="{7939E45D-E271-4432-9D6B-BE1915582892}" srcOrd="0" destOrd="0" presId="urn:microsoft.com/office/officeart/2005/8/layout/radial5"/>
    <dgm:cxn modelId="{CB270369-F484-4D91-B3DE-492F35159897}" srcId="{F1EA7F21-7D7A-4E19-AA4C-F1B3E4EFB673}" destId="{6B04E6EE-9862-470B-9EFD-6B5BB2C52211}" srcOrd="4" destOrd="0" parTransId="{8CE889A5-A62D-433D-9B2F-77D10BC4C8A2}" sibTransId="{39A4779B-A786-4458-B4A7-DA4F46BBE27C}"/>
    <dgm:cxn modelId="{7F3B9FE7-0474-430D-BA7F-20B55FD3747D}" type="presOf" srcId="{3C399F5C-65F0-4D36-8BF9-A8C28D172B93}" destId="{09889728-79AF-4750-8640-12E4958E9CE4}" srcOrd="0" destOrd="0" presId="urn:microsoft.com/office/officeart/2005/8/layout/radial5"/>
    <dgm:cxn modelId="{5BABC6A6-340F-4F30-BC16-B81DA07C5673}" type="presOf" srcId="{F1EA7F21-7D7A-4E19-AA4C-F1B3E4EFB673}" destId="{864040B9-399D-4BAF-ADF9-B0C7DEB1BC7C}" srcOrd="0" destOrd="0" presId="urn:microsoft.com/office/officeart/2005/8/layout/radial5"/>
    <dgm:cxn modelId="{EC03C3C7-7D75-42F2-9E19-E9EC88212C7D}" srcId="{F1EA7F21-7D7A-4E19-AA4C-F1B3E4EFB673}" destId="{7B9C5616-EF75-4C9B-9E7A-438818293E62}" srcOrd="6" destOrd="0" parTransId="{B298D241-374F-4C68-B3A1-A1838F8D6760}" sibTransId="{946C4764-D80D-489D-A050-4A03540E6994}"/>
    <dgm:cxn modelId="{8FB9D482-88EF-4490-BAFE-6F7EAD636709}" type="presOf" srcId="{8CE889A5-A62D-433D-9B2F-77D10BC4C8A2}" destId="{578C8CA7-C624-4184-AB6D-DC0C505ACEC6}" srcOrd="1" destOrd="0" presId="urn:microsoft.com/office/officeart/2005/8/layout/radial5"/>
    <dgm:cxn modelId="{C1ECF9F4-4449-48FA-BFF7-3AB3CC244CE0}" srcId="{F1EA7F21-7D7A-4E19-AA4C-F1B3E4EFB673}" destId="{D71766A9-5AB9-472B-AFFA-1E0FA56C48D2}" srcOrd="2" destOrd="0" parTransId="{02FCAAE3-7500-42AE-80E4-6E11B875CBF2}" sibTransId="{C513401E-A9A3-42EA-97AA-5DE13EC13440}"/>
    <dgm:cxn modelId="{274976B0-6284-4002-A1C7-79ADC9FABEF7}" srcId="{F1EA7F21-7D7A-4E19-AA4C-F1B3E4EFB673}" destId="{FA36CA14-28AA-428C-9FBF-DBC91C465DE4}" srcOrd="5" destOrd="0" parTransId="{F86F0C41-9F6E-48D6-8103-24095B808A76}" sibTransId="{541B6809-8EE5-49F5-99E5-FC54D6A8D06B}"/>
    <dgm:cxn modelId="{EE1B418B-AD35-40D9-B836-EE843E318B44}" type="presOf" srcId="{88B4A081-98B2-4725-9617-786B9CF1AEBB}" destId="{777736A9-233A-4DA7-8488-E98AEABCE11B}" srcOrd="0" destOrd="0" presId="urn:microsoft.com/office/officeart/2005/8/layout/radial5"/>
    <dgm:cxn modelId="{11F25CDA-B735-4BDB-9C22-C820435D75CE}" srcId="{F1EA7F21-7D7A-4E19-AA4C-F1B3E4EFB673}" destId="{88B4A081-98B2-4725-9617-786B9CF1AEBB}" srcOrd="3" destOrd="0" parTransId="{7D132194-E99E-4F50-BA05-0D99BEC03935}" sibTransId="{E5BB43C6-A2A0-4B79-B3DB-B78EBA98E42A}"/>
    <dgm:cxn modelId="{9446C1E2-57C2-4BBB-8871-38E1AF28147D}" type="presOf" srcId="{7B9C5616-EF75-4C9B-9E7A-438818293E62}" destId="{18978DAA-E629-425C-B2A8-3009E6A93394}" srcOrd="0" destOrd="0" presId="urn:microsoft.com/office/officeart/2005/8/layout/radial5"/>
    <dgm:cxn modelId="{ABCD92E0-1F12-4044-9087-CE43911314DD}" srcId="{30F02F18-3E67-426E-B866-A0DC9FBF86A9}" destId="{F1EA7F21-7D7A-4E19-AA4C-F1B3E4EFB673}" srcOrd="0" destOrd="0" parTransId="{2126299E-22BE-42B0-8935-92E3496C6283}" sibTransId="{C06076EF-334B-4475-A59E-6E7D8DE032C0}"/>
    <dgm:cxn modelId="{3BD95BF8-22BF-47D0-A17A-44CBB40EED42}" srcId="{F1EA7F21-7D7A-4E19-AA4C-F1B3E4EFB673}" destId="{3EF9933F-A849-4FBE-A5EE-FBD0757E3CF5}" srcOrd="0" destOrd="0" parTransId="{805AD595-EAF6-4435-BF8A-80514BD0194C}" sibTransId="{0E130774-C8AB-42D4-871E-1AA29BAA8B3F}"/>
    <dgm:cxn modelId="{8C46F016-DF64-480D-A872-3458B971D46F}" type="presOf" srcId="{6B04E6EE-9862-470B-9EFD-6B5BB2C52211}" destId="{D5882AD8-86BC-4302-9F2A-0F15353679B9}" srcOrd="0" destOrd="0" presId="urn:microsoft.com/office/officeart/2005/8/layout/radial5"/>
    <dgm:cxn modelId="{17C4E97F-FC42-4FAA-ACF9-E17073545C5B}" type="presParOf" srcId="{CF0D6426-5C53-475E-B30F-2B1BF06153B3}" destId="{864040B9-399D-4BAF-ADF9-B0C7DEB1BC7C}" srcOrd="0" destOrd="0" presId="urn:microsoft.com/office/officeart/2005/8/layout/radial5"/>
    <dgm:cxn modelId="{12178CCF-7371-4F34-B1A7-13AE1177F8E8}" type="presParOf" srcId="{CF0D6426-5C53-475E-B30F-2B1BF06153B3}" destId="{41FE721D-8085-49A7-8782-FF0E97289234}" srcOrd="1" destOrd="0" presId="urn:microsoft.com/office/officeart/2005/8/layout/radial5"/>
    <dgm:cxn modelId="{FEBC7000-7190-45CA-BBCE-34D61A605F6C}" type="presParOf" srcId="{41FE721D-8085-49A7-8782-FF0E97289234}" destId="{2CE75A48-6A6A-45ED-AA13-1C29F247669E}" srcOrd="0" destOrd="0" presId="urn:microsoft.com/office/officeart/2005/8/layout/radial5"/>
    <dgm:cxn modelId="{292A21EA-D24A-439D-9691-55462E9A085B}" type="presParOf" srcId="{CF0D6426-5C53-475E-B30F-2B1BF06153B3}" destId="{FD5F5BE7-E873-46D2-8F6C-8CD271F413E3}" srcOrd="2" destOrd="0" presId="urn:microsoft.com/office/officeart/2005/8/layout/radial5"/>
    <dgm:cxn modelId="{38B7F661-94C1-4432-AE59-45DC981A573A}" type="presParOf" srcId="{CF0D6426-5C53-475E-B30F-2B1BF06153B3}" destId="{0E7C3DF8-6BB3-40AB-8EAE-0E9C533DA282}" srcOrd="3" destOrd="0" presId="urn:microsoft.com/office/officeart/2005/8/layout/radial5"/>
    <dgm:cxn modelId="{67E2DC28-6AD9-4430-B0F5-56B773296592}" type="presParOf" srcId="{0E7C3DF8-6BB3-40AB-8EAE-0E9C533DA282}" destId="{3DD512EF-93D6-430D-AA4F-9CE3270DF17F}" srcOrd="0" destOrd="0" presId="urn:microsoft.com/office/officeart/2005/8/layout/radial5"/>
    <dgm:cxn modelId="{17060F2C-557F-4806-9EB2-DE95ECE749FB}" type="presParOf" srcId="{CF0D6426-5C53-475E-B30F-2B1BF06153B3}" destId="{F8FF9EB5-CEBD-4DE5-9985-1F25026C5C34}" srcOrd="4" destOrd="0" presId="urn:microsoft.com/office/officeart/2005/8/layout/radial5"/>
    <dgm:cxn modelId="{9C93E92E-4178-481A-B155-76F124CA17D9}" type="presParOf" srcId="{CF0D6426-5C53-475E-B30F-2B1BF06153B3}" destId="{D81CD86C-0721-4366-98C0-9D82ABEC3DCB}" srcOrd="5" destOrd="0" presId="urn:microsoft.com/office/officeart/2005/8/layout/radial5"/>
    <dgm:cxn modelId="{9345FE39-89D7-4C20-852B-8D9E30A2432B}" type="presParOf" srcId="{D81CD86C-0721-4366-98C0-9D82ABEC3DCB}" destId="{7AB25C3D-10F8-4F00-A8E2-AF4AD48D3315}" srcOrd="0" destOrd="0" presId="urn:microsoft.com/office/officeart/2005/8/layout/radial5"/>
    <dgm:cxn modelId="{EAC69BB8-6F02-413A-A83D-CD88B501E0A1}" type="presParOf" srcId="{CF0D6426-5C53-475E-B30F-2B1BF06153B3}" destId="{032DEE79-C7D1-450F-B744-A449B36D792B}" srcOrd="6" destOrd="0" presId="urn:microsoft.com/office/officeart/2005/8/layout/radial5"/>
    <dgm:cxn modelId="{3E1C833F-C636-4CC2-9158-26B5B21A2158}" type="presParOf" srcId="{CF0D6426-5C53-475E-B30F-2B1BF06153B3}" destId="{7939E45D-E271-4432-9D6B-BE1915582892}" srcOrd="7" destOrd="0" presId="urn:microsoft.com/office/officeart/2005/8/layout/radial5"/>
    <dgm:cxn modelId="{CABC870D-4A0F-4819-808A-FC4EF6CFC557}" type="presParOf" srcId="{7939E45D-E271-4432-9D6B-BE1915582892}" destId="{15DB2482-6677-4E15-9C2E-C767B527D316}" srcOrd="0" destOrd="0" presId="urn:microsoft.com/office/officeart/2005/8/layout/radial5"/>
    <dgm:cxn modelId="{5489CD70-6BBD-40CE-9895-1EE4F5FFC8C8}" type="presParOf" srcId="{CF0D6426-5C53-475E-B30F-2B1BF06153B3}" destId="{777736A9-233A-4DA7-8488-E98AEABCE11B}" srcOrd="8" destOrd="0" presId="urn:microsoft.com/office/officeart/2005/8/layout/radial5"/>
    <dgm:cxn modelId="{AD70A86B-5B6C-40CF-8A41-2D673BF4EF9B}" type="presParOf" srcId="{CF0D6426-5C53-475E-B30F-2B1BF06153B3}" destId="{A30C4713-3861-41DE-9295-1167B75F0BFE}" srcOrd="9" destOrd="0" presId="urn:microsoft.com/office/officeart/2005/8/layout/radial5"/>
    <dgm:cxn modelId="{CA4043EE-E724-446A-9813-859EC6183E27}" type="presParOf" srcId="{A30C4713-3861-41DE-9295-1167B75F0BFE}" destId="{578C8CA7-C624-4184-AB6D-DC0C505ACEC6}" srcOrd="0" destOrd="0" presId="urn:microsoft.com/office/officeart/2005/8/layout/radial5"/>
    <dgm:cxn modelId="{D8B73EB7-86CB-4452-893D-F04951583113}" type="presParOf" srcId="{CF0D6426-5C53-475E-B30F-2B1BF06153B3}" destId="{D5882AD8-86BC-4302-9F2A-0F15353679B9}" srcOrd="10" destOrd="0" presId="urn:microsoft.com/office/officeart/2005/8/layout/radial5"/>
    <dgm:cxn modelId="{89C4B89F-0C71-4253-832D-AD4D6EBE450C}" type="presParOf" srcId="{CF0D6426-5C53-475E-B30F-2B1BF06153B3}" destId="{8BB36BF9-0685-4D0F-ADA2-6A42A4DA8D27}" srcOrd="11" destOrd="0" presId="urn:microsoft.com/office/officeart/2005/8/layout/radial5"/>
    <dgm:cxn modelId="{EAFD1583-C3DD-4725-B2A8-EAEF8065E6A5}" type="presParOf" srcId="{8BB36BF9-0685-4D0F-ADA2-6A42A4DA8D27}" destId="{2CEE053A-E129-4412-BEEF-9D00198AA6F6}" srcOrd="0" destOrd="0" presId="urn:microsoft.com/office/officeart/2005/8/layout/radial5"/>
    <dgm:cxn modelId="{FE7E7803-C65B-4DC5-9C57-C5A889B37AA5}" type="presParOf" srcId="{CF0D6426-5C53-475E-B30F-2B1BF06153B3}" destId="{AF162EEB-4A60-4F23-8ECC-1F4AE3899654}" srcOrd="12" destOrd="0" presId="urn:microsoft.com/office/officeart/2005/8/layout/radial5"/>
    <dgm:cxn modelId="{66F735A3-A79C-4E1F-9BAF-D760FFA6A638}" type="presParOf" srcId="{CF0D6426-5C53-475E-B30F-2B1BF06153B3}" destId="{B8FCBA9D-068F-47C8-B12B-8D3ADCC1BA04}" srcOrd="13" destOrd="0" presId="urn:microsoft.com/office/officeart/2005/8/layout/radial5"/>
    <dgm:cxn modelId="{F0B715BD-C2CB-41A2-8600-E880F15A8CB3}" type="presParOf" srcId="{B8FCBA9D-068F-47C8-B12B-8D3ADCC1BA04}" destId="{075773D2-77A6-4A05-9840-149854337F27}" srcOrd="0" destOrd="0" presId="urn:microsoft.com/office/officeart/2005/8/layout/radial5"/>
    <dgm:cxn modelId="{EA7EC929-2B7B-442A-94F5-1AFC9D82DB59}" type="presParOf" srcId="{CF0D6426-5C53-475E-B30F-2B1BF06153B3}" destId="{18978DAA-E629-425C-B2A8-3009E6A93394}" srcOrd="14" destOrd="0" presId="urn:microsoft.com/office/officeart/2005/8/layout/radial5"/>
    <dgm:cxn modelId="{868450FC-2016-4CAE-BE15-517BCF96ED12}" type="presParOf" srcId="{CF0D6426-5C53-475E-B30F-2B1BF06153B3}" destId="{E4DA47A9-A589-4BC9-92BC-F142972AF232}" srcOrd="15" destOrd="0" presId="urn:microsoft.com/office/officeart/2005/8/layout/radial5"/>
    <dgm:cxn modelId="{09036DDE-D010-4C93-85D6-472827185F1A}" type="presParOf" srcId="{E4DA47A9-A589-4BC9-92BC-F142972AF232}" destId="{541AB511-928F-413F-802E-ACE4E2514978}" srcOrd="0" destOrd="0" presId="urn:microsoft.com/office/officeart/2005/8/layout/radial5"/>
    <dgm:cxn modelId="{D1B47AD1-8178-4301-B97F-9121CD697E93}" type="presParOf" srcId="{CF0D6426-5C53-475E-B30F-2B1BF06153B3}" destId="{09889728-79AF-4750-8640-12E4958E9CE4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040B9-399D-4BAF-ADF9-B0C7DEB1BC7C}">
      <dsp:nvSpPr>
        <dsp:cNvPr id="0" name=""/>
        <dsp:cNvSpPr/>
      </dsp:nvSpPr>
      <dsp:spPr>
        <a:xfrm>
          <a:off x="3857670" y="1857395"/>
          <a:ext cx="2191310" cy="1994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Компетенции НОУ «УЦПР»</a:t>
          </a:r>
          <a:endParaRPr lang="ru-RU" sz="1400" kern="1200" dirty="0"/>
        </a:p>
      </dsp:txBody>
      <dsp:txXfrm>
        <a:off x="4178580" y="2149555"/>
        <a:ext cx="1549490" cy="1410676"/>
      </dsp:txXfrm>
    </dsp:sp>
    <dsp:sp modelId="{41FE721D-8085-49A7-8782-FF0E97289234}">
      <dsp:nvSpPr>
        <dsp:cNvPr id="0" name=""/>
        <dsp:cNvSpPr/>
      </dsp:nvSpPr>
      <dsp:spPr>
        <a:xfrm rot="14791849">
          <a:off x="4376809" y="1506061"/>
          <a:ext cx="200999" cy="504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4418966" y="1634700"/>
        <a:ext cx="140699" cy="302947"/>
      </dsp:txXfrm>
    </dsp:sp>
    <dsp:sp modelId="{FD5F5BE7-E873-46D2-8F6C-8CD271F413E3}">
      <dsp:nvSpPr>
        <dsp:cNvPr id="0" name=""/>
        <dsp:cNvSpPr/>
      </dsp:nvSpPr>
      <dsp:spPr>
        <a:xfrm>
          <a:off x="3214714" y="-71431"/>
          <a:ext cx="1685172" cy="17251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Реализация программ профессиональной подготовки</a:t>
          </a:r>
          <a:endParaRPr lang="ru-RU" sz="1400" kern="1200" dirty="0"/>
        </a:p>
      </dsp:txBody>
      <dsp:txXfrm>
        <a:off x="3461502" y="181211"/>
        <a:ext cx="1191596" cy="1219864"/>
      </dsp:txXfrm>
    </dsp:sp>
    <dsp:sp modelId="{0E7C3DF8-6BB3-40AB-8EAE-0E9C533DA282}">
      <dsp:nvSpPr>
        <dsp:cNvPr id="0" name=""/>
        <dsp:cNvSpPr/>
      </dsp:nvSpPr>
      <dsp:spPr>
        <a:xfrm rot="19105230">
          <a:off x="5841557" y="1565459"/>
          <a:ext cx="561169" cy="504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5860640" y="1716706"/>
        <a:ext cx="409695" cy="302947"/>
      </dsp:txXfrm>
    </dsp:sp>
    <dsp:sp modelId="{F8FF9EB5-CEBD-4DE5-9985-1F25026C5C34}">
      <dsp:nvSpPr>
        <dsp:cNvPr id="0" name=""/>
        <dsp:cNvSpPr/>
      </dsp:nvSpPr>
      <dsp:spPr>
        <a:xfrm>
          <a:off x="6286547" y="142865"/>
          <a:ext cx="1705554" cy="15452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Конкурсы профессионального мастерства</a:t>
          </a:r>
          <a:endParaRPr lang="ru-RU" sz="1400" kern="1200" dirty="0"/>
        </a:p>
      </dsp:txBody>
      <dsp:txXfrm>
        <a:off x="6536320" y="369156"/>
        <a:ext cx="1206008" cy="1092628"/>
      </dsp:txXfrm>
    </dsp:sp>
    <dsp:sp modelId="{D81CD86C-0721-4366-98C0-9D82ABEC3DCB}">
      <dsp:nvSpPr>
        <dsp:cNvPr id="0" name=""/>
        <dsp:cNvSpPr/>
      </dsp:nvSpPr>
      <dsp:spPr>
        <a:xfrm rot="21345616">
          <a:off x="6473039" y="2451354"/>
          <a:ext cx="1036557" cy="504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473246" y="2557936"/>
        <a:ext cx="885083" cy="302947"/>
      </dsp:txXfrm>
    </dsp:sp>
    <dsp:sp modelId="{032DEE79-C7D1-450F-B744-A449B36D792B}">
      <dsp:nvSpPr>
        <dsp:cNvPr id="0" name=""/>
        <dsp:cNvSpPr/>
      </dsp:nvSpPr>
      <dsp:spPr>
        <a:xfrm>
          <a:off x="7993678" y="1753651"/>
          <a:ext cx="1600409" cy="16330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Аттестация в системе НАКС</a:t>
          </a:r>
          <a:endParaRPr lang="ru-RU" sz="1400" kern="1200" dirty="0"/>
        </a:p>
      </dsp:txBody>
      <dsp:txXfrm>
        <a:off x="8228052" y="1992807"/>
        <a:ext cx="1131661" cy="1154748"/>
      </dsp:txXfrm>
    </dsp:sp>
    <dsp:sp modelId="{7939E45D-E271-4432-9D6B-BE1915582892}">
      <dsp:nvSpPr>
        <dsp:cNvPr id="0" name=""/>
        <dsp:cNvSpPr/>
      </dsp:nvSpPr>
      <dsp:spPr>
        <a:xfrm rot="1800548">
          <a:off x="6169723" y="3592568"/>
          <a:ext cx="995862" cy="504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179876" y="3655672"/>
        <a:ext cx="844388" cy="302947"/>
      </dsp:txXfrm>
    </dsp:sp>
    <dsp:sp modelId="{777736A9-233A-4DA7-8488-E98AEABCE11B}">
      <dsp:nvSpPr>
        <dsp:cNvPr id="0" name=""/>
        <dsp:cNvSpPr/>
      </dsp:nvSpPr>
      <dsp:spPr>
        <a:xfrm>
          <a:off x="7358106" y="3929083"/>
          <a:ext cx="1894273" cy="17235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Реализация программ ДПО</a:t>
          </a:r>
          <a:endParaRPr lang="ru-RU" sz="1400" kern="1200" dirty="0"/>
        </a:p>
      </dsp:txBody>
      <dsp:txXfrm>
        <a:off x="7635516" y="4181484"/>
        <a:ext cx="1339453" cy="1218702"/>
      </dsp:txXfrm>
    </dsp:sp>
    <dsp:sp modelId="{A30C4713-3861-41DE-9295-1167B75F0BFE}">
      <dsp:nvSpPr>
        <dsp:cNvPr id="0" name=""/>
        <dsp:cNvSpPr/>
      </dsp:nvSpPr>
      <dsp:spPr>
        <a:xfrm rot="4978354">
          <a:off x="5027318" y="3706527"/>
          <a:ext cx="124217" cy="504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5043671" y="3789017"/>
        <a:ext cx="86952" cy="302947"/>
      </dsp:txXfrm>
    </dsp:sp>
    <dsp:sp modelId="{D5882AD8-86BC-4302-9F2A-0F15353679B9}">
      <dsp:nvSpPr>
        <dsp:cNvPr id="0" name=""/>
        <dsp:cNvSpPr/>
      </dsp:nvSpPr>
      <dsp:spPr>
        <a:xfrm>
          <a:off x="4286282" y="4071958"/>
          <a:ext cx="1861728" cy="18462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Аттестация специалистов сварочного производства в системе </a:t>
          </a:r>
          <a:r>
            <a:rPr lang="en-US" sz="1400" kern="1200" dirty="0" err="1" smtClean="0"/>
            <a:t>Pers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Sert</a:t>
          </a:r>
          <a:r>
            <a:rPr lang="en-US" sz="1400" kern="1200" dirty="0" smtClean="0"/>
            <a:t> TUV</a:t>
          </a:r>
          <a:endParaRPr lang="ru-RU" sz="1400" kern="1200" dirty="0"/>
        </a:p>
      </dsp:txBody>
      <dsp:txXfrm>
        <a:off x="4558926" y="4342333"/>
        <a:ext cx="1316440" cy="1305488"/>
      </dsp:txXfrm>
    </dsp:sp>
    <dsp:sp modelId="{8BB36BF9-0685-4D0F-ADA2-6A42A4DA8D27}">
      <dsp:nvSpPr>
        <dsp:cNvPr id="0" name=""/>
        <dsp:cNvSpPr/>
      </dsp:nvSpPr>
      <dsp:spPr>
        <a:xfrm rot="8189653">
          <a:off x="3307618" y="3802632"/>
          <a:ext cx="762439" cy="504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3438287" y="3851476"/>
        <a:ext cx="610965" cy="302947"/>
      </dsp:txXfrm>
    </dsp:sp>
    <dsp:sp modelId="{AF162EEB-4A60-4F23-8ECC-1F4AE3899654}">
      <dsp:nvSpPr>
        <dsp:cNvPr id="0" name=""/>
        <dsp:cNvSpPr/>
      </dsp:nvSpPr>
      <dsp:spPr>
        <a:xfrm>
          <a:off x="1785957" y="4357713"/>
          <a:ext cx="1611475" cy="14774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Провайдер учебных курсов системы «Русский Регистр»</a:t>
          </a:r>
          <a:endParaRPr lang="ru-RU" sz="1400" kern="1200" dirty="0"/>
        </a:p>
      </dsp:txBody>
      <dsp:txXfrm>
        <a:off x="2021952" y="4574084"/>
        <a:ext cx="1139485" cy="1044732"/>
      </dsp:txXfrm>
    </dsp:sp>
    <dsp:sp modelId="{B8FCBA9D-068F-47C8-B12B-8D3ADCC1BA04}">
      <dsp:nvSpPr>
        <dsp:cNvPr id="0" name=""/>
        <dsp:cNvSpPr/>
      </dsp:nvSpPr>
      <dsp:spPr>
        <a:xfrm rot="10215527">
          <a:off x="2750961" y="2911599"/>
          <a:ext cx="802969" cy="504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2901343" y="2999767"/>
        <a:ext cx="651495" cy="302947"/>
      </dsp:txXfrm>
    </dsp:sp>
    <dsp:sp modelId="{18978DAA-E629-425C-B2A8-3009E6A93394}">
      <dsp:nvSpPr>
        <dsp:cNvPr id="0" name=""/>
        <dsp:cNvSpPr/>
      </dsp:nvSpPr>
      <dsp:spPr>
        <a:xfrm>
          <a:off x="357182" y="2571776"/>
          <a:ext cx="2045328" cy="17931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Уполномоченный центр Системы «</a:t>
          </a:r>
          <a:r>
            <a:rPr lang="ru-RU" sz="1400" kern="1200" dirty="0" err="1" smtClean="0"/>
            <a:t>Росатомсертификацияч</a:t>
          </a:r>
          <a:r>
            <a:rPr lang="ru-RU" sz="1400" kern="1200" dirty="0" smtClean="0"/>
            <a:t>»</a:t>
          </a:r>
          <a:endParaRPr lang="ru-RU" sz="1400" kern="1200" dirty="0"/>
        </a:p>
      </dsp:txBody>
      <dsp:txXfrm>
        <a:off x="656713" y="2834381"/>
        <a:ext cx="1446266" cy="1267967"/>
      </dsp:txXfrm>
    </dsp:sp>
    <dsp:sp modelId="{E4DA47A9-A589-4BC9-92BC-F142972AF232}">
      <dsp:nvSpPr>
        <dsp:cNvPr id="0" name=""/>
        <dsp:cNvSpPr/>
      </dsp:nvSpPr>
      <dsp:spPr>
        <a:xfrm rot="12161893">
          <a:off x="2512368" y="1806321"/>
          <a:ext cx="1075233" cy="504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2657976" y="1936529"/>
        <a:ext cx="923759" cy="302947"/>
      </dsp:txXfrm>
    </dsp:sp>
    <dsp:sp modelId="{09889728-79AF-4750-8640-12E4958E9CE4}">
      <dsp:nvSpPr>
        <dsp:cNvPr id="0" name=""/>
        <dsp:cNvSpPr/>
      </dsp:nvSpPr>
      <dsp:spPr>
        <a:xfrm>
          <a:off x="428623" y="571493"/>
          <a:ext cx="1744207" cy="15112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Обучение и проверка знаний в области Охраны  труда</a:t>
          </a:r>
          <a:endParaRPr lang="ru-RU" sz="1400" kern="1200" dirty="0"/>
        </a:p>
      </dsp:txBody>
      <dsp:txXfrm>
        <a:off x="684056" y="792808"/>
        <a:ext cx="1233341" cy="10686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6F57-42BC-4A10-9760-D003B7AC4829}" type="datetimeFigureOut">
              <a:rPr lang="ru-RU" smtClean="0"/>
              <a:pPr/>
              <a:t>21.01.2015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39763" y="685800"/>
            <a:ext cx="5578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55DCC-D3F5-458A-A7A2-E32821A0F0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76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C3C3B-5E6B-4425-A936-4535511E1961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1" y="4752127"/>
            <a:ext cx="11161713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102971" tIns="51485" rIns="102971" bIns="51485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452770" y="0"/>
            <a:ext cx="3708944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102971" tIns="51485" rIns="102971" bIns="51485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23741" y="3337561"/>
            <a:ext cx="7909934" cy="2301240"/>
          </a:xfrm>
        </p:spPr>
        <p:txBody>
          <a:bodyPr rIns="51485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28607" y="1544812"/>
            <a:ext cx="7909934" cy="1752600"/>
          </a:xfrm>
        </p:spPr>
        <p:txBody>
          <a:bodyPr tIns="0" rIns="51485" bIns="0" anchor="b">
            <a:normAutofit/>
          </a:bodyPr>
          <a:lstStyle>
            <a:lvl1pPr marL="0" indent="0" algn="r">
              <a:buNone/>
              <a:defRPr sz="23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14853" indent="0" algn="ctr">
              <a:buNone/>
            </a:lvl2pPr>
            <a:lvl3pPr marL="1029706" indent="0" algn="ctr">
              <a:buNone/>
            </a:lvl3pPr>
            <a:lvl4pPr marL="1544559" indent="0" algn="ctr">
              <a:buNone/>
            </a:lvl4pPr>
            <a:lvl5pPr marL="2059412" indent="0" algn="ctr">
              <a:buNone/>
            </a:lvl5pPr>
            <a:lvl6pPr marL="2574265" indent="0" algn="ctr">
              <a:buNone/>
            </a:lvl6pPr>
            <a:lvl7pPr marL="3089118" indent="0" algn="ctr">
              <a:buNone/>
            </a:lvl7pPr>
            <a:lvl8pPr marL="3603970" indent="0" algn="ctr">
              <a:buNone/>
            </a:lvl8pPr>
            <a:lvl9pPr marL="4118823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84667"/>
            <a:fld id="{FE6D0C80-EDD7-4538-8DE5-57E6CB6205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84667"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84667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11" name="Овал 10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2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664189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0697-9FAB-4B98-AE4B-04AF45802D1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A4450E2-EF7C-4A17-9AC4-A98F18509CC0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8" name="Овал 7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9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1894849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092243" y="274638"/>
            <a:ext cx="2511385" cy="5851525"/>
          </a:xfrm>
        </p:spPr>
        <p:txBody>
          <a:bodyPr vert="eaVert"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58086" y="274638"/>
            <a:ext cx="7348128" cy="5851525"/>
          </a:xfrm>
        </p:spPr>
        <p:txBody>
          <a:bodyPr vert="eaVert"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F222B-3FC6-4B5B-83B5-8AD4BE25750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7601FE6-92BB-452D-89AE-99AF98D1C0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8" name="Овал 7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9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9505129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2164" y="117399"/>
            <a:ext cx="8989173" cy="393863"/>
          </a:xfrm>
        </p:spPr>
        <p:txBody>
          <a:bodyPr lIns="0" tIns="0" rIns="0" bIns="0" anchor="t" anchorCtr="0">
            <a:spAutoFit/>
          </a:bodyPr>
          <a:lstStyle>
            <a:lvl1pPr>
              <a:lnSpc>
                <a:spcPct val="80000"/>
              </a:lnSpc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defTabSz="984667"/>
            <a:fld id="{02E6556E-D0EC-4C6D-B813-6ABD3450845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84667"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defTabSz="984667"/>
            <a:r>
              <a:rPr lang="ru-RU" smtClean="0">
                <a:solidFill>
                  <a:prstClr val="white"/>
                </a:solidFill>
              </a:rPr>
              <a:t>Докладчик: Опекунов Виктор Семёнович</a:t>
            </a:r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195330" y="6422064"/>
            <a:ext cx="93014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7" name="Овал 6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8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8947168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87" y="-24"/>
            <a:ext cx="9115399" cy="443198"/>
          </a:xfrm>
        </p:spPr>
        <p:txBody>
          <a:bodyPr lIns="0" tIns="0" rIns="0" bIns="0">
            <a:spAutoFit/>
          </a:bodyPr>
          <a:lstStyle>
            <a:lvl1pPr algn="l">
              <a:lnSpc>
                <a:spcPct val="80000"/>
              </a:lnSpc>
              <a:defRPr sz="3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8087" y="1000109"/>
            <a:ext cx="9115399" cy="512605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84667"/>
            <a:fld id="{B9184FC3-6149-4CDD-ACA3-7141AE02AD3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84667"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defTabSz="984667"/>
            <a:r>
              <a:rPr lang="ru-RU" smtClean="0">
                <a:solidFill>
                  <a:srgbClr val="2F5897">
                    <a:lumMod val="20000"/>
                    <a:lumOff val="80000"/>
                  </a:srgbClr>
                </a:solidFill>
              </a:rPr>
              <a:t>Докладчик: Опекунов Виктор Семёнович</a:t>
            </a:r>
            <a:endParaRPr lang="ru-RU">
              <a:solidFill>
                <a:srgbClr val="2F5897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7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1" y="4752127"/>
            <a:ext cx="11161713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102971" tIns="51485" rIns="102971" bIns="51485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7452770" y="0"/>
            <a:ext cx="3708944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102971" tIns="51485" rIns="102971" bIns="51485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7128" y="3583837"/>
            <a:ext cx="8092242" cy="1826363"/>
          </a:xfrm>
        </p:spPr>
        <p:txBody>
          <a:bodyPr tIns="0" bIns="0" anchor="t"/>
          <a:lstStyle>
            <a:lvl1pPr algn="l">
              <a:buNone/>
              <a:defRPr sz="47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7128" y="2485801"/>
            <a:ext cx="8092242" cy="1066688"/>
          </a:xfrm>
        </p:spPr>
        <p:txBody>
          <a:bodyPr lIns="51485" tIns="0" rIns="51485" bIns="0" anchor="b"/>
          <a:lstStyle>
            <a:lvl1pPr marL="0" indent="0" algn="l">
              <a:buNone/>
              <a:defRPr sz="23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0045D-C4C9-4080-9C0F-BB64B8AA5B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A6D8B03-0D87-48AE-B458-ADA1894DA79A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11" name="Овал 10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2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195181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87" y="274638"/>
            <a:ext cx="9115399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58087" y="1600201"/>
            <a:ext cx="4464685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8801" y="1600201"/>
            <a:ext cx="4464685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A1DD-1691-494A-9006-3B6B0106AEE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FEE68F2-833E-4C10-98F9-C485C3F06113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6384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86" y="-24"/>
            <a:ext cx="10045542" cy="1143000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8087" y="5486400"/>
            <a:ext cx="4931695" cy="838200"/>
          </a:xfrm>
        </p:spPr>
        <p:txBody>
          <a:bodyPr anchor="t"/>
          <a:lstStyle>
            <a:lvl1pPr marL="0" indent="0">
              <a:buNone/>
              <a:defRPr sz="2700" b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669996" y="5486400"/>
            <a:ext cx="4933632" cy="838200"/>
          </a:xfrm>
        </p:spPr>
        <p:txBody>
          <a:bodyPr anchor="t"/>
          <a:lstStyle>
            <a:lvl1pPr marL="0" indent="0">
              <a:buNone/>
              <a:defRPr sz="2700" b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558087" y="1516913"/>
            <a:ext cx="4931695" cy="3941763"/>
          </a:xfrm>
        </p:spPr>
        <p:txBody>
          <a:bodyPr/>
          <a:lstStyle>
            <a:lvl1pPr>
              <a:defRPr sz="2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 sz="23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669996" y="1516913"/>
            <a:ext cx="4933632" cy="3941763"/>
          </a:xfrm>
        </p:spPr>
        <p:txBody>
          <a:bodyPr/>
          <a:lstStyle>
            <a:lvl1pPr>
              <a:defRPr sz="27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 sz="23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6E9B-CE83-4A6D-8DF5-EDC5876A666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A42934-029C-4CF9-AE14-353E63FE355F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11" name="Овал 10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2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6534409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0196" y="2071678"/>
            <a:ext cx="9119120" cy="1143000"/>
          </a:xfrm>
        </p:spPr>
        <p:txBody>
          <a:bodyPr anchor="ctr">
            <a:normAutofit/>
          </a:bodyPr>
          <a:lstStyle>
            <a:lvl1pPr algn="l">
              <a:defRPr sz="5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8B34-092C-41DA-89F5-C7D8840F9F4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4441D51-22C2-4E89-BA72-B2536C5B046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6" name="Группа 5"/>
          <p:cNvGrpSpPr/>
          <p:nvPr userDrawn="1"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10" name="Овал 9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1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956600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FDD0-F24C-49A2-9C3D-69FC0C543B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6" name="Овал 5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7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522948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85" y="1185529"/>
            <a:ext cx="3906600" cy="730250"/>
          </a:xfrm>
        </p:spPr>
        <p:txBody>
          <a:bodyPr tIns="0" bIns="0" anchor="t"/>
          <a:lstStyle>
            <a:lvl1pPr algn="l"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8086" y="214424"/>
            <a:ext cx="3348514" cy="914400"/>
          </a:xfrm>
        </p:spPr>
        <p:txBody>
          <a:bodyPr lIns="51485" tIns="0" rIns="51485" bIns="0" anchor="b"/>
          <a:lstStyle>
            <a:lvl1pPr marL="0" indent="0" algn="l">
              <a:buNone/>
              <a:defRPr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58085" y="1981200"/>
            <a:ext cx="8650328" cy="3810000"/>
          </a:xfrm>
        </p:spPr>
        <p:txBody>
          <a:bodyPr/>
          <a:lstStyle>
            <a:lvl1pPr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 sz="2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 sz="2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 sz="23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 sz="23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FFE4-12DD-4E0A-B76A-90E722420D3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956249" y="6422064"/>
            <a:ext cx="93014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2C17DEA-2E88-44DD-9AC6-60DB4BE64EE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10" name="Овал 9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1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304764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82879" y="1705709"/>
            <a:ext cx="3727734" cy="1253808"/>
          </a:xfrm>
        </p:spPr>
        <p:txBody>
          <a:bodyPr anchor="b"/>
          <a:lstStyle>
            <a:lvl1pPr algn="l">
              <a:buNone/>
              <a:defRPr sz="25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00770" y="1019907"/>
            <a:ext cx="5022771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6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82883" y="2998765"/>
            <a:ext cx="3727731" cy="2663482"/>
          </a:xfrm>
        </p:spPr>
        <p:txBody>
          <a:bodyPr lIns="51485" rIns="51485"/>
          <a:lstStyle>
            <a:lvl1pPr marL="0" indent="0">
              <a:buFontTx/>
              <a:buNone/>
              <a:defRPr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FontTx/>
              <a:buNone/>
              <a:defRPr sz="1400"/>
            </a:lvl2pPr>
            <a:lvl3pPr>
              <a:buFontTx/>
              <a:buNone/>
              <a:defRPr sz="1100"/>
            </a:lvl3pPr>
            <a:lvl4pPr>
              <a:buFontTx/>
              <a:buNone/>
              <a:defRPr sz="1000"/>
            </a:lvl4pPr>
            <a:lvl5pPr>
              <a:buFontTx/>
              <a:buNone/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58086" y="6422064"/>
            <a:ext cx="2604400" cy="365125"/>
          </a:xfrm>
        </p:spPr>
        <p:txBody>
          <a:bodyPr/>
          <a:lstStyle/>
          <a:p>
            <a:fld id="{F8582E44-AE9C-4AF7-A26F-D08D978DDB4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Докладчик: Опекунов Виктор Семёнович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E2298B8-FF13-4C50-991A-9CE5EE085F83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9" name="Овал 8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0" name="Picture 4" descr="LOGO_SAS7_small"/>
            <p:cNvPicPr>
              <a:picLocks noChangeAspect="1" noChangeArrowheads="1"/>
            </p:cNvPicPr>
            <p:nvPr/>
          </p:nvPicPr>
          <p:blipFill>
            <a:blip r:embed="rId2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7991852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1" y="4752127"/>
            <a:ext cx="11161713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102971" tIns="51485" rIns="102971" bIns="51485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8929371" y="0"/>
            <a:ext cx="2232343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102971" tIns="51485" rIns="102971" bIns="51485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58087" y="-24"/>
            <a:ext cx="9115399" cy="1143000"/>
          </a:xfrm>
          <a:prstGeom prst="rect">
            <a:avLst/>
          </a:prstGeom>
        </p:spPr>
        <p:txBody>
          <a:bodyPr vert="horz" lIns="51485" tIns="51485" rIns="51485" bIns="51485" anchor="ctr">
            <a:normAutofit/>
          </a:bodyPr>
          <a:lstStyle/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558087" y="1600201"/>
            <a:ext cx="9115399" cy="4525963"/>
          </a:xfrm>
          <a:prstGeom prst="rect">
            <a:avLst/>
          </a:prstGeom>
        </p:spPr>
        <p:txBody>
          <a:bodyPr vert="horz" lIns="102971" tIns="51485" rIns="102971" bIns="51485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558086" y="6422064"/>
            <a:ext cx="2604400" cy="365125"/>
          </a:xfrm>
          <a:prstGeom prst="rect">
            <a:avLst/>
          </a:prstGeom>
        </p:spPr>
        <p:txBody>
          <a:bodyPr vert="horz" lIns="102971" tIns="51485" rIns="102971" bIns="0" anchor="b"/>
          <a:lstStyle>
            <a:lvl1pPr algn="l" eaLnBrk="1" latinLnBrk="0" hangingPunct="1">
              <a:defRPr kumimoji="0" sz="11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965143D-5BB0-43FE-9CD8-AEDC41C97DCF}" type="datetime1">
              <a:rPr lang="ru-RU" smtClean="0">
                <a:solidFill>
                  <a:srgbClr val="E4E9EF">
                    <a:shade val="50000"/>
                  </a:srgbClr>
                </a:solidFill>
              </a:rPr>
              <a:pPr/>
              <a:t>21.01.2015</a:t>
            </a:fld>
            <a:endParaRPr lang="ru-RU">
              <a:solidFill>
                <a:srgbClr val="E4E9EF">
                  <a:shade val="5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813586" y="6422064"/>
            <a:ext cx="3534542" cy="365125"/>
          </a:xfrm>
          <a:prstGeom prst="rect">
            <a:avLst/>
          </a:prstGeom>
        </p:spPr>
        <p:txBody>
          <a:bodyPr vert="horz" lIns="0" tIns="51485" rIns="0" bIns="0" anchor="b"/>
          <a:lstStyle>
            <a:lvl1pPr algn="ctr" eaLnBrk="1" latinLnBrk="0" hangingPunct="1">
              <a:defRPr kumimoji="0" sz="11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ru-RU" smtClean="0">
                <a:solidFill>
                  <a:srgbClr val="E4E9EF">
                    <a:shade val="50000"/>
                  </a:srgbClr>
                </a:solidFill>
              </a:rPr>
              <a:t>Докладчик: Опекунов Виктор Семёнович</a:t>
            </a:r>
            <a:endParaRPr lang="ru-RU">
              <a:solidFill>
                <a:srgbClr val="E4E9EF">
                  <a:shade val="5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9952528" y="6422064"/>
            <a:ext cx="930143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51BB12AD-16BA-44E1-8E7B-5875F06FCEE3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0181607" y="107260"/>
            <a:ext cx="886204" cy="863800"/>
            <a:chOff x="10181607" y="107285"/>
            <a:chExt cx="886204" cy="864000"/>
          </a:xfrm>
        </p:grpSpPr>
        <p:sp>
          <p:nvSpPr>
            <p:cNvPr id="13" name="Овал 12"/>
            <p:cNvSpPr>
              <a:spLocks noChangeAspect="1"/>
            </p:cNvSpPr>
            <p:nvPr userDrawn="1"/>
          </p:nvSpPr>
          <p:spPr>
            <a:xfrm>
              <a:off x="10181607" y="107285"/>
              <a:ext cx="840953" cy="841053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4" name="Picture 4" descr="LOGO_SAS7_small"/>
            <p:cNvPicPr>
              <a:picLocks noChangeAspect="1" noChangeArrowheads="1"/>
            </p:cNvPicPr>
            <p:nvPr/>
          </p:nvPicPr>
          <p:blipFill>
            <a:blip r:embed="rId14" cstate="print">
              <a:lum bright="10000" contrast="-6000"/>
            </a:blip>
            <a:srcRect/>
            <a:stretch>
              <a:fillRect/>
            </a:stretch>
          </p:blipFill>
          <p:spPr bwMode="auto">
            <a:xfrm>
              <a:off x="10189385" y="107285"/>
              <a:ext cx="878426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2760976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73665" indent="-432476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813468" indent="-308912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32676" indent="-288318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441588" indent="-26772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3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78421" indent="-205941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3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15253" indent="-205941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162382" indent="-205941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9512" indent="-205941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625750" indent="-205941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148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297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4455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742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891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039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1882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256" y="980728"/>
            <a:ext cx="10783409" cy="5126056"/>
          </a:xfrm>
        </p:spPr>
        <p:txBody>
          <a:bodyPr>
            <a:normAutofit/>
          </a:bodyPr>
          <a:lstStyle/>
          <a:p>
            <a:pPr marL="41189" indent="0" algn="ctr">
              <a:buNone/>
            </a:pPr>
            <a:r>
              <a:rPr lang="ru-RU" sz="5400" b="1" i="1" dirty="0">
                <a:solidFill>
                  <a:srgbClr val="FFFF00"/>
                </a:solidFill>
                <a:effectLst/>
              </a:rPr>
              <a:t>Отчет </a:t>
            </a:r>
            <a:endParaRPr lang="ru-RU" sz="5400" b="1" i="1" dirty="0" smtClean="0">
              <a:solidFill>
                <a:srgbClr val="FFFF00"/>
              </a:solidFill>
              <a:effectLst/>
            </a:endParaRPr>
          </a:p>
          <a:p>
            <a:pPr marL="41189" indent="0" algn="ctr">
              <a:buNone/>
            </a:pPr>
            <a:r>
              <a:rPr lang="ru-RU" sz="5400" b="1" i="1" dirty="0" smtClean="0">
                <a:solidFill>
                  <a:srgbClr val="FFFF00"/>
                </a:solidFill>
                <a:effectLst/>
              </a:rPr>
              <a:t>о </a:t>
            </a:r>
            <a:r>
              <a:rPr lang="ru-RU" sz="5400" b="1" i="1" dirty="0">
                <a:solidFill>
                  <a:srgbClr val="FFFF00"/>
                </a:solidFill>
                <a:effectLst/>
              </a:rPr>
              <a:t>финансово-хозяйственной деятельности НОУ «УЦПР» </a:t>
            </a:r>
            <a:endParaRPr lang="ru-RU" sz="5400" b="1" i="1" dirty="0" smtClean="0">
              <a:solidFill>
                <a:srgbClr val="FFFF00"/>
              </a:solidFill>
              <a:effectLst/>
            </a:endParaRPr>
          </a:p>
          <a:p>
            <a:pPr marL="41189" indent="0" algn="ctr">
              <a:buNone/>
            </a:pPr>
            <a:r>
              <a:rPr lang="ru-RU" sz="5400" b="1" i="1" dirty="0" smtClean="0">
                <a:solidFill>
                  <a:srgbClr val="FFFF00"/>
                </a:solidFill>
                <a:effectLst/>
              </a:rPr>
              <a:t>за </a:t>
            </a:r>
            <a:r>
              <a:rPr lang="ru-RU" sz="5400" b="1" i="1" dirty="0">
                <a:solidFill>
                  <a:srgbClr val="FFFF00"/>
                </a:solidFill>
                <a:effectLst/>
              </a:rPr>
              <a:t>2013г.</a:t>
            </a:r>
            <a:endParaRPr lang="ru-RU" sz="5400" i="1" dirty="0">
              <a:solidFill>
                <a:srgbClr val="FFFF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64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87" y="274638"/>
            <a:ext cx="10023429" cy="1143000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 smtClean="0">
                <a:solidFill>
                  <a:srgbClr val="FFFF00"/>
                </a:solidFill>
              </a:rPr>
              <a:t>АНАЛИЗ РЕАЛИЗАЦИИ  ПРОГРАММ ДПО</a:t>
            </a:r>
            <a:br>
              <a:rPr lang="ru-RU" sz="2700" b="1" dirty="0" smtClean="0">
                <a:solidFill>
                  <a:srgbClr val="FFFF00"/>
                </a:solidFill>
              </a:rPr>
            </a:br>
            <a:r>
              <a:rPr lang="ru-RU" sz="2700" b="1" dirty="0" smtClean="0">
                <a:solidFill>
                  <a:srgbClr val="FFFF00"/>
                </a:solidFill>
              </a:rPr>
              <a:t> 2013 Г. И ПЛАН РАЗВИТИЯ  НА 2014 Г. </a:t>
            </a: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052028"/>
              </p:ext>
            </p:extLst>
          </p:nvPr>
        </p:nvGraphicFramePr>
        <p:xfrm>
          <a:off x="252264" y="1628800"/>
          <a:ext cx="10602914" cy="4565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601"/>
                <a:gridCol w="2655791"/>
                <a:gridCol w="1296144"/>
                <a:gridCol w="1234272"/>
                <a:gridCol w="1514702"/>
                <a:gridCol w="1514702"/>
                <a:gridCol w="1514702"/>
              </a:tblGrid>
              <a:tr h="11807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Год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Программы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Кол-во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программ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Кол-во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потоков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Кол-во 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чел.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Актуализа-ция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программ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План разработки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</a:tr>
              <a:tr h="874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2013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Реализовано программ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39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78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 1 </a:t>
                      </a:r>
                      <a:r>
                        <a:rPr lang="ru-RU" sz="2000" b="1" dirty="0" smtClean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143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28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</a:tr>
              <a:tr h="874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2014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Всего программ к реализации</a:t>
                      </a:r>
                      <a:r>
                        <a:rPr lang="ru-RU" sz="2000" b="1" dirty="0" smtClean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59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149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2 </a:t>
                      </a:r>
                      <a:r>
                        <a:rPr lang="ru-RU" sz="2000" b="1" dirty="0" smtClean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500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23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</a:tr>
              <a:tr h="1635148">
                <a:tc>
                  <a:txBody>
                    <a:bodyPr/>
                    <a:lstStyle/>
                    <a:p>
                      <a:endParaRPr lang="ru-RU" sz="2000">
                        <a:latin typeface="+mn-lt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- из них планируется реализовать дополнительно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25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17365D"/>
                          </a:solidFill>
                          <a:latin typeface="+mn-lt"/>
                          <a:ea typeface="Calibri"/>
                          <a:cs typeface="Times New Roman"/>
                        </a:rPr>
                        <a:t>51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+mn-lt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+mn-lt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+mn-lt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12AD-16BA-44E1-8E7B-5875F06FCEE3}" type="slidenum">
              <a:rPr lang="ru-RU" smtClean="0">
                <a:solidFill>
                  <a:srgbClr val="E4E9EF">
                    <a:shade val="50000"/>
                  </a:srgbClr>
                </a:solidFill>
              </a:rPr>
              <a:pPr/>
              <a:t>10</a:t>
            </a:fld>
            <a:endParaRPr lang="ru-RU">
              <a:solidFill>
                <a:srgbClr val="E4E9EF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9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274638"/>
            <a:ext cx="9673486" cy="58259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ИТОГОВАЯ УЧЕБНАЯ НАГРУЗКА ППС</a:t>
            </a: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592450"/>
              </p:ext>
            </p:extLst>
          </p:nvPr>
        </p:nvGraphicFramePr>
        <p:xfrm>
          <a:off x="180258" y="836715"/>
          <a:ext cx="10513165" cy="6038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598"/>
                <a:gridCol w="3356668"/>
                <a:gridCol w="2102633"/>
                <a:gridCol w="2102633"/>
                <a:gridCol w="2102633"/>
              </a:tblGrid>
              <a:tr h="5760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Фамилия Имя Отчество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Обучение рабочих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Обучение руководителей и специалистов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Итого часов: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/>
                </a:tc>
              </a:tr>
              <a:tr h="3446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Свиридов В.М.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742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320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1062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Ломакин В.С.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696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309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1005</a:t>
                      </a:r>
                    </a:p>
                  </a:txBody>
                  <a:tcPr marL="68580" marR="68580" marT="0" marB="0" anchor="ctr" anchorCtr="1"/>
                </a:tc>
              </a:tr>
              <a:tr h="315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Серов А.А.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356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265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621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Чепайкина</a:t>
                      </a: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Т.А.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280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288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Блохин В.В.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260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267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Терентьева Н.Н.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220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42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262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Сердюк А.И.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160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64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224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Королев С.В.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112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112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Шорникова М.Е.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22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90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112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Чупейкина Н.Н.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62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72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Грязнев И.В.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66</a:t>
                      </a:r>
                    </a:p>
                  </a:txBody>
                  <a:tcPr marL="68580" marR="68580" marT="0" marB="0" anchor="ctr" anchorCtr="1"/>
                </a:tc>
              </a:tr>
              <a:tr h="37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Сосков А.А.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36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36</a:t>
                      </a:r>
                    </a:p>
                  </a:txBody>
                  <a:tcPr marL="68580" marR="68580" marT="0" marB="0" anchor="ctr" anchorCtr="1"/>
                </a:tc>
              </a:tr>
              <a:tr h="5177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Столяров И.Н.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68580" marR="68580" marT="0" marB="0" anchor="ctr" anchorCtr="1"/>
                </a:tc>
              </a:tr>
              <a:tr h="517757"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ИТОГО: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2890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1253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4143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12AD-16BA-44E1-8E7B-5875F06FCEE3}" type="slidenum">
              <a:rPr lang="ru-RU" smtClean="0">
                <a:solidFill>
                  <a:srgbClr val="E4E9EF">
                    <a:shade val="50000"/>
                  </a:srgbClr>
                </a:solidFill>
              </a:rPr>
              <a:pPr/>
              <a:t>11</a:t>
            </a:fld>
            <a:endParaRPr lang="ru-RU">
              <a:solidFill>
                <a:srgbClr val="E4E9EF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17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2384" y="332656"/>
            <a:ext cx="9115399" cy="393954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ФИНАНСОВЫЕ ПОКАЗАТЕЛИ</a:t>
            </a:r>
            <a:endParaRPr lang="ru-RU" sz="32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413223"/>
              </p:ext>
            </p:extLst>
          </p:nvPr>
        </p:nvGraphicFramePr>
        <p:xfrm>
          <a:off x="558801" y="1000127"/>
          <a:ext cx="9702575" cy="430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3057"/>
                <a:gridCol w="2964230"/>
                <a:gridCol w="3705288"/>
              </a:tblGrid>
              <a:tr h="5376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Доходы, млн. руб.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Расходы, млн. руб.</a:t>
                      </a:r>
                      <a:endParaRPr lang="ru-RU" dirty="0"/>
                    </a:p>
                  </a:txBody>
                  <a:tcPr anchor="ctr" anchorCtr="1"/>
                </a:tc>
              </a:tr>
              <a:tr h="537635">
                <a:tc>
                  <a:txBody>
                    <a:bodyPr/>
                    <a:lstStyle/>
                    <a:p>
                      <a:r>
                        <a:rPr lang="ru-RU" dirty="0" smtClean="0"/>
                        <a:t>Центральный</a:t>
                      </a:r>
                      <a:r>
                        <a:rPr lang="ru-RU" baseline="0" dirty="0" smtClean="0"/>
                        <a:t> офис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8,86</a:t>
                      </a:r>
                      <a:endParaRPr lang="ru-RU" dirty="0"/>
                    </a:p>
                  </a:txBody>
                  <a:tcPr anchor="ctr" anchorCtr="1"/>
                </a:tc>
              </a:tr>
              <a:tr h="537635">
                <a:tc>
                  <a:txBody>
                    <a:bodyPr/>
                    <a:lstStyle/>
                    <a:p>
                      <a:r>
                        <a:rPr lang="ru-RU" dirty="0" smtClean="0"/>
                        <a:t>УПК №1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16,13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9,89</a:t>
                      </a:r>
                      <a:endParaRPr lang="ru-RU" dirty="0"/>
                    </a:p>
                  </a:txBody>
                  <a:tcPr anchor="ctr" anchorCtr="1"/>
                </a:tc>
              </a:tr>
              <a:tr h="537635">
                <a:tc>
                  <a:txBody>
                    <a:bodyPr/>
                    <a:lstStyle/>
                    <a:p>
                      <a:r>
                        <a:rPr lang="ru-RU" dirty="0" smtClean="0"/>
                        <a:t>УПК №2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6,85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9,93</a:t>
                      </a:r>
                      <a:endParaRPr lang="ru-RU" dirty="0"/>
                    </a:p>
                  </a:txBody>
                  <a:tcPr anchor="ctr" anchorCtr="1"/>
                </a:tc>
              </a:tr>
              <a:tr h="5376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ВСЕГО:</a:t>
                      </a:r>
                      <a:endParaRPr lang="ru-RU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22,98</a:t>
                      </a:r>
                      <a:endParaRPr lang="ru-RU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28,68</a:t>
                      </a:r>
                      <a:endParaRPr lang="ru-RU" b="1" dirty="0"/>
                    </a:p>
                  </a:txBody>
                  <a:tcPr anchor="ctr" anchorCtr="1"/>
                </a:tc>
              </a:tr>
              <a:tr h="537635">
                <a:tc>
                  <a:txBody>
                    <a:bodyPr/>
                    <a:lstStyle/>
                    <a:p>
                      <a:r>
                        <a:rPr lang="ru-RU" dirty="0" smtClean="0"/>
                        <a:t>Займы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6,0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5,7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 anchorCtr="1"/>
                </a:tc>
              </a:tr>
              <a:tr h="537635">
                <a:tc>
                  <a:txBody>
                    <a:bodyPr/>
                    <a:lstStyle/>
                    <a:p>
                      <a:r>
                        <a:rPr lang="ru-RU" dirty="0" smtClean="0"/>
                        <a:t>Целевые средства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24,5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24,5</a:t>
                      </a:r>
                      <a:endParaRPr lang="ru-RU" dirty="0"/>
                    </a:p>
                  </a:txBody>
                  <a:tcPr anchor="ctr" anchorCtr="1"/>
                </a:tc>
              </a:tr>
              <a:tr h="5376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ИТОГО:</a:t>
                      </a:r>
                      <a:endParaRPr lang="ru-RU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53,48</a:t>
                      </a:r>
                      <a:endParaRPr lang="ru-RU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58,88</a:t>
                      </a:r>
                      <a:endParaRPr lang="ru-RU" b="1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27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060217"/>
              </p:ext>
            </p:extLst>
          </p:nvPr>
        </p:nvGraphicFramePr>
        <p:xfrm>
          <a:off x="0" y="0"/>
          <a:ext cx="1076543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166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288" y="0"/>
            <a:ext cx="9547447" cy="787908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НАПРАВЛЕНИЯ ДЕЯТЕЛЬНОСТИ НОУ «УЦПР»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11053464" cy="5126056"/>
          </a:xfrm>
        </p:spPr>
        <p:txBody>
          <a:bodyPr>
            <a:noAutofit/>
          </a:bodyPr>
          <a:lstStyle/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ru-RU" sz="1600" dirty="0" smtClean="0"/>
              <a:t>  Подготовка </a:t>
            </a:r>
            <a:r>
              <a:rPr lang="ru-RU" sz="1600" dirty="0"/>
              <a:t>учебно-методического сопровождения обучения руководителей и специалистов, квалифицированных рабочих</a:t>
            </a:r>
            <a:r>
              <a:rPr lang="ru-RU" sz="1600" dirty="0" smtClean="0"/>
              <a:t>;</a:t>
            </a:r>
          </a:p>
          <a:p>
            <a:pPr marL="0" lvl="0" indent="0">
              <a:buClr>
                <a:srgbClr val="FF0000"/>
              </a:buClr>
              <a:buNone/>
              <a:defRPr/>
            </a:pPr>
            <a:endParaRPr lang="ru-RU" sz="1600" dirty="0"/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ru-RU" sz="1600" dirty="0" smtClean="0"/>
              <a:t>  Разработка </a:t>
            </a:r>
            <a:r>
              <a:rPr lang="ru-RU" sz="1600" dirty="0"/>
              <a:t>методик оценки качества обучения</a:t>
            </a:r>
            <a:r>
              <a:rPr lang="ru-RU" sz="1600" dirty="0" smtClean="0"/>
              <a:t>;</a:t>
            </a:r>
          </a:p>
          <a:p>
            <a:pPr marL="0" lvl="0" indent="0">
              <a:buClr>
                <a:srgbClr val="FF0000"/>
              </a:buClr>
              <a:buNone/>
              <a:defRPr/>
            </a:pPr>
            <a:endParaRPr lang="ru-RU" sz="1600" dirty="0"/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ru-RU" sz="1600" dirty="0" smtClean="0"/>
              <a:t>  Разработка </a:t>
            </a:r>
            <a:r>
              <a:rPr lang="ru-RU" sz="1600" dirty="0"/>
              <a:t>локальных актов, нормативов, регламентов, положений по организации, проведению учебного процесса</a:t>
            </a:r>
            <a:r>
              <a:rPr lang="ru-RU" sz="1600" dirty="0" smtClean="0"/>
              <a:t>;</a:t>
            </a:r>
          </a:p>
          <a:p>
            <a:pPr marL="0" lvl="0" indent="0">
              <a:buClr>
                <a:srgbClr val="FF0000"/>
              </a:buClr>
              <a:buNone/>
              <a:defRPr/>
            </a:pPr>
            <a:endParaRPr lang="ru-RU" sz="1600" dirty="0"/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ru-RU" sz="1600" dirty="0" smtClean="0"/>
              <a:t>  Реализация </a:t>
            </a:r>
            <a:r>
              <a:rPr lang="ru-RU" sz="1600" dirty="0"/>
              <a:t>программ повышения квалификации руководителей и специалистов </a:t>
            </a:r>
            <a:r>
              <a:rPr lang="ru-RU" sz="1600" dirty="0" smtClean="0"/>
              <a:t>по </a:t>
            </a:r>
            <a:r>
              <a:rPr lang="ru-RU" sz="1600" dirty="0"/>
              <a:t>программам </a:t>
            </a:r>
            <a:r>
              <a:rPr lang="ru-RU" sz="1600" dirty="0" smtClean="0"/>
              <a:t>ДПО по заказу СРО атомной отрасли;</a:t>
            </a:r>
          </a:p>
          <a:p>
            <a:pPr marL="0" lvl="0" indent="0">
              <a:buClr>
                <a:srgbClr val="FF0000"/>
              </a:buClr>
              <a:buNone/>
              <a:defRPr/>
            </a:pPr>
            <a:endParaRPr lang="ru-RU" sz="1600" dirty="0" smtClean="0"/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ru-RU" sz="1600" dirty="0" smtClean="0"/>
              <a:t>  Реализация </a:t>
            </a:r>
            <a:r>
              <a:rPr lang="ru-RU" sz="1600" dirty="0"/>
              <a:t>программ</a:t>
            </a:r>
            <a:r>
              <a:rPr lang="ru-RU" sz="1600" dirty="0" smtClean="0"/>
              <a:t> </a:t>
            </a:r>
            <a:r>
              <a:rPr lang="ru-RU" sz="1600" dirty="0"/>
              <a:t>профессиональной подготовки </a:t>
            </a:r>
            <a:r>
              <a:rPr lang="ru-RU" sz="1600" dirty="0" smtClean="0"/>
              <a:t>квалифицированных; </a:t>
            </a:r>
            <a:r>
              <a:rPr lang="ru-RU" sz="1600" dirty="0"/>
              <a:t>рабочих</a:t>
            </a:r>
            <a:r>
              <a:rPr lang="ru-RU" sz="1600" dirty="0" smtClean="0"/>
              <a:t>;</a:t>
            </a:r>
          </a:p>
          <a:p>
            <a:pPr marL="0" lvl="0" indent="0">
              <a:buClr>
                <a:srgbClr val="FF0000"/>
              </a:buClr>
              <a:buNone/>
              <a:defRPr/>
            </a:pPr>
            <a:endParaRPr lang="ru-RU" sz="1600" dirty="0"/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ru-RU" sz="1600" dirty="0" smtClean="0"/>
              <a:t>  Разработка </a:t>
            </a:r>
            <a:r>
              <a:rPr lang="ru-RU" sz="1600" dirty="0"/>
              <a:t>и проведение пилотных программ повышения квалификации для линейного персонала и курсов по охране труда и проверки знаний в области охраны руда</a:t>
            </a:r>
            <a:r>
              <a:rPr lang="ru-RU" sz="1600" dirty="0" smtClean="0"/>
              <a:t>;</a:t>
            </a:r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endParaRPr lang="ru-RU" sz="1600" dirty="0"/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ru-RU" sz="1600" dirty="0" smtClean="0"/>
              <a:t>  Развитие материально-технической базы</a:t>
            </a:r>
          </a:p>
          <a:p>
            <a:pPr marL="0" lvl="0" indent="0">
              <a:buClr>
                <a:srgbClr val="FF0000"/>
              </a:buClr>
              <a:buNone/>
              <a:defRPr/>
            </a:pPr>
            <a:endParaRPr lang="ru-RU" sz="1600" dirty="0"/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ru-RU" sz="1600" dirty="0" smtClean="0"/>
              <a:t>  Развитие компетенций </a:t>
            </a:r>
            <a:r>
              <a:rPr lang="ru-RU" sz="1600" dirty="0"/>
              <a:t>НОУ «УЦПР» в области образовательных </a:t>
            </a:r>
            <a:r>
              <a:rPr lang="ru-RU" sz="1600" dirty="0" smtClean="0"/>
              <a:t>услуг</a:t>
            </a:r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endParaRPr lang="ru-RU" sz="1600" dirty="0"/>
          </a:p>
          <a:p>
            <a:pPr marL="0" lvl="0" indent="0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ru-RU" sz="1600" dirty="0" smtClean="0"/>
              <a:t>  Организация и проведение конкурсов профессионального мастерства</a:t>
            </a:r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41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044352" y="116632"/>
            <a:ext cx="9115399" cy="787908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+mn-lt"/>
                <a:cs typeface="Times New Roman" pitchFamily="18" charset="0"/>
              </a:rPr>
              <a:t>КОМПЕТЕНЦИИ НОУ «УЦПР»</a:t>
            </a:r>
            <a:r>
              <a:rPr lang="ru-RU" sz="3200" b="1" dirty="0" smtClean="0">
                <a:solidFill>
                  <a:srgbClr val="FFFF00"/>
                </a:solidFill>
                <a:latin typeface="+mn-lt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+mn-lt"/>
              </a:rPr>
            </a:br>
            <a:endParaRPr lang="ru-RU" sz="32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231868"/>
              </p:ext>
            </p:extLst>
          </p:nvPr>
        </p:nvGraphicFramePr>
        <p:xfrm>
          <a:off x="580196" y="642918"/>
          <a:ext cx="9594088" cy="5929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222877" y="6492899"/>
            <a:ext cx="930143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b="1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b="1" dirty="0">
              <a:solidFill>
                <a:prstClr val="white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169" y="1191277"/>
            <a:ext cx="10979696" cy="3648213"/>
            <a:chOff x="117449" y="1916832"/>
            <a:chExt cx="10979696" cy="364821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939127" y="1916832"/>
              <a:ext cx="3212785" cy="1000132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rmAutofit/>
            </a:bodyPr>
            <a:lstStyle/>
            <a:p>
              <a:pPr algn="ctr"/>
              <a:r>
                <a:rPr lang="ru-RU" sz="2000" b="1" dirty="0" smtClean="0">
                  <a:solidFill>
                    <a:schemeClr val="bg2">
                      <a:lumMod val="75000"/>
                    </a:schemeClr>
                  </a:solidFill>
                </a:rPr>
                <a:t>Открытие УПК №1, </a:t>
              </a:r>
            </a:p>
            <a:p>
              <a:pPr algn="ctr"/>
              <a:r>
                <a:rPr lang="ru-RU" sz="2000" b="1" dirty="0" smtClean="0">
                  <a:solidFill>
                    <a:schemeClr val="bg2">
                      <a:lumMod val="75000"/>
                    </a:schemeClr>
                  </a:solidFill>
                </a:rPr>
                <a:t>г. Москва- май  2013 г.</a:t>
              </a:r>
              <a:endParaRPr lang="ru-RU" sz="2000" b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41963" y="3968242"/>
              <a:ext cx="2160240" cy="785818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rmAutofit/>
            </a:bodyPr>
            <a:lstStyle/>
            <a:p>
              <a:pPr algn="ctr"/>
              <a:r>
                <a:rPr lang="ru-RU" sz="2400" b="1" dirty="0" smtClean="0">
                  <a:solidFill>
                    <a:schemeClr val="bg2">
                      <a:lumMod val="75000"/>
                    </a:schemeClr>
                  </a:solidFill>
                </a:rPr>
                <a:t>УПК 1 -</a:t>
              </a:r>
            </a:p>
            <a:p>
              <a:pPr algn="ctr"/>
              <a:r>
                <a:rPr lang="ru-RU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898 </a:t>
              </a:r>
              <a:r>
                <a:rPr lang="ru-RU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чел</a:t>
              </a:r>
              <a:r>
                <a:rPr lang="ru-RU" sz="2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endParaRPr lang="ru-RU" sz="2000" b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7493445" y="1941751"/>
              <a:ext cx="2883973" cy="1000132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algn="ctr"/>
              <a:r>
                <a:rPr lang="ru-RU" sz="2000" b="1" dirty="0" smtClean="0">
                  <a:solidFill>
                    <a:schemeClr val="bg2">
                      <a:lumMod val="75000"/>
                    </a:schemeClr>
                  </a:solidFill>
                </a:rPr>
                <a:t>Открытие УПК 2 </a:t>
              </a:r>
            </a:p>
            <a:p>
              <a:pPr algn="ctr"/>
              <a:r>
                <a:rPr lang="ru-RU" sz="2000" b="1" dirty="0" smtClean="0">
                  <a:solidFill>
                    <a:schemeClr val="bg2">
                      <a:lumMod val="75000"/>
                    </a:schemeClr>
                  </a:solidFill>
                </a:rPr>
                <a:t>г. </a:t>
              </a:r>
              <a:r>
                <a:rPr lang="ru-RU" sz="2000" b="1" dirty="0" err="1" smtClean="0">
                  <a:solidFill>
                    <a:schemeClr val="bg2">
                      <a:lumMod val="75000"/>
                    </a:schemeClr>
                  </a:solidFill>
                </a:rPr>
                <a:t>Нововоронеж</a:t>
              </a:r>
              <a:r>
                <a:rPr lang="ru-RU" sz="2000" b="1" dirty="0" smtClean="0">
                  <a:solidFill>
                    <a:schemeClr val="bg2">
                      <a:lumMod val="75000"/>
                    </a:schemeClr>
                  </a:solidFill>
                </a:rPr>
                <a:t> – октябрь 2012 г.</a:t>
              </a:r>
              <a:endParaRPr lang="ru-RU" sz="2000" b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117449" y="5043632"/>
              <a:ext cx="4795039" cy="500066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Итого: 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1143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  <p:sp>
          <p:nvSpPr>
            <p:cNvPr id="160" name="Прямоугольник 159"/>
            <p:cNvSpPr/>
            <p:nvPr/>
          </p:nvSpPr>
          <p:spPr>
            <a:xfrm>
              <a:off x="153169" y="3158792"/>
              <a:ext cx="4723600" cy="642942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2">
                      <a:lumMod val="75000"/>
                    </a:schemeClr>
                  </a:solidFill>
                </a:rPr>
                <a:t>Итоги повышения квалификации руководителей и специалистов</a:t>
              </a:r>
              <a:endParaRPr lang="ru-RU" b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2720754" y="3989130"/>
              <a:ext cx="2156015" cy="764930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rmAutofit/>
            </a:bodyPr>
            <a:lstStyle/>
            <a:p>
              <a:pPr algn="ctr"/>
              <a:r>
                <a:rPr lang="ru-RU" sz="2400" b="1" dirty="0" smtClean="0">
                  <a:solidFill>
                    <a:schemeClr val="bg2">
                      <a:lumMod val="75000"/>
                    </a:schemeClr>
                  </a:solidFill>
                </a:rPr>
                <a:t>УПК 2-</a:t>
              </a:r>
            </a:p>
            <a:p>
              <a:pPr algn="ctr"/>
              <a:r>
                <a:rPr lang="ru-RU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245 </a:t>
              </a:r>
              <a:r>
                <a:rPr lang="ru-RU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чел</a:t>
              </a:r>
              <a:r>
                <a:rPr lang="ru-RU" sz="2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endParaRPr lang="ru-RU" sz="2000" b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230669" y="3158792"/>
              <a:ext cx="4866476" cy="642942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2">
                      <a:lumMod val="75000"/>
                    </a:schemeClr>
                  </a:solidFill>
                </a:rPr>
                <a:t>Итоги обучения квалифицированных рабочих</a:t>
              </a:r>
              <a:endParaRPr lang="ru-RU" b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6230669" y="4050978"/>
              <a:ext cx="2433238" cy="714380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algn="ctr"/>
              <a:r>
                <a:rPr lang="ru-RU" sz="2000" b="1" dirty="0" smtClean="0">
                  <a:solidFill>
                    <a:schemeClr val="bg2">
                      <a:lumMod val="75000"/>
                    </a:schemeClr>
                  </a:solidFill>
                </a:rPr>
                <a:t>УПК 1 - </a:t>
              </a:r>
            </a:p>
            <a:p>
              <a:pPr algn="ctr"/>
              <a:r>
                <a:rPr lang="ru-RU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70</a:t>
              </a:r>
              <a:endParaRPr lang="ru-RU" sz="2000" b="1" dirty="0" smtClean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8837776" y="4050978"/>
              <a:ext cx="2259369" cy="714380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rmAutofit/>
            </a:bodyPr>
            <a:lstStyle/>
            <a:p>
              <a:pPr algn="ctr"/>
              <a:r>
                <a:rPr lang="ru-RU" sz="2000" b="1" dirty="0" smtClean="0">
                  <a:solidFill>
                    <a:schemeClr val="bg2">
                      <a:lumMod val="75000"/>
                    </a:schemeClr>
                  </a:solidFill>
                </a:rPr>
                <a:t>УПК 2-</a:t>
              </a:r>
            </a:p>
            <a:p>
              <a:pPr algn="ctr"/>
              <a:r>
                <a:rPr lang="ru-RU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353</a:t>
              </a:r>
              <a:endParaRPr lang="ru-RU" sz="2000" b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230669" y="5064979"/>
              <a:ext cx="4795039" cy="500066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Итого: 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423</a:t>
              </a:r>
              <a:r>
                <a:rPr lang="ru-RU" b="1" dirty="0" smtClean="0">
                  <a:solidFill>
                    <a:srgbClr val="FF0000"/>
                  </a:solidFill>
                </a:rPr>
                <a:t> 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89181" y="116632"/>
            <a:ext cx="98561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ПРОГРАММЫ РАЗВИТИЯ 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НОУ «УЦПР» ЗА 2013Г.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050742" y="5066907"/>
            <a:ext cx="3411463" cy="1575441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Развитие МТБ  – оснащение электротехнического отделения, объем финансирования -12,86</a:t>
            </a:r>
            <a:endParaRPr lang="ru-RU" sz="20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633889" y="5093917"/>
            <a:ext cx="3411463" cy="1575441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Развитие компетенций:</a:t>
            </a:r>
          </a:p>
          <a:p>
            <a:pPr marL="342900" indent="-342900" algn="ctr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НАКС</a:t>
            </a:r>
          </a:p>
          <a:p>
            <a:pPr marL="342900" indent="-342900" algn="ctr">
              <a:buFontTx/>
              <a:buChar char="-"/>
            </a:pPr>
            <a:r>
              <a:rPr lang="en-US" sz="2000" b="1" dirty="0" smtClean="0">
                <a:solidFill>
                  <a:schemeClr val="bg2">
                    <a:lumMod val="75000"/>
                  </a:schemeClr>
                </a:solidFill>
              </a:rPr>
              <a:t>TUV</a:t>
            </a:r>
            <a:endParaRPr lang="ru-RU" sz="20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Охрана труда</a:t>
            </a:r>
          </a:p>
          <a:p>
            <a:pPr marL="342900" indent="-342900" algn="ctr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Конкурсы</a:t>
            </a:r>
            <a:endParaRPr lang="ru-RU" sz="2000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74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714356"/>
          <a:ext cx="5580856" cy="3643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63890" y="0"/>
            <a:ext cx="66403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ПРОГРАММ ДПО 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499095" y="785794"/>
          <a:ext cx="5662618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437848" y="3638550"/>
          <a:ext cx="5000625" cy="321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1008" y="0"/>
            <a:ext cx="806611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ПРОГРАММ 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ПРОФЕССИОНАЛЬНОЙ ПОДГОТОВКИ 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9668726"/>
              </p:ext>
            </p:extLst>
          </p:nvPr>
        </p:nvGraphicFramePr>
        <p:xfrm>
          <a:off x="0" y="980728"/>
          <a:ext cx="6219849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824137101"/>
              </p:ext>
            </p:extLst>
          </p:nvPr>
        </p:nvGraphicFramePr>
        <p:xfrm>
          <a:off x="5751513" y="2276872"/>
          <a:ext cx="5410200" cy="4448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6A3B-34AE-4ADA-95EC-1841DBB4C6BF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56693" y="0"/>
            <a:ext cx="5654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ОРГАНИЗАЦИЙ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ПОДГОТОВКЕ РАБОЧИХ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21729591"/>
              </p:ext>
            </p:extLst>
          </p:nvPr>
        </p:nvGraphicFramePr>
        <p:xfrm>
          <a:off x="108248" y="908720"/>
          <a:ext cx="10504806" cy="5734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10369152" cy="85010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КАЧЕСТВЕННЫЕ ПОКАЗАТЕЛИ РЕАЛИЗАЦИИ </a:t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>ПРОГРАММ  ДПО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12AD-16BA-44E1-8E7B-5875F06FCEE3}" type="slidenum">
              <a:rPr lang="ru-RU" smtClean="0">
                <a:solidFill>
                  <a:srgbClr val="E4E9EF">
                    <a:shade val="50000"/>
                  </a:srgbClr>
                </a:solidFill>
              </a:rPr>
              <a:pPr/>
              <a:t>8</a:t>
            </a:fld>
            <a:endParaRPr lang="ru-RU">
              <a:solidFill>
                <a:srgbClr val="E4E9EF">
                  <a:shade val="50000"/>
                </a:srgb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76400" y="1484784"/>
            <a:ext cx="273630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/>
              <a:t>образовательных программ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48408" y="2348880"/>
            <a:ext cx="252028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/>
              <a:t>качества  дистанционных материалов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48408" y="3501008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  </a:t>
            </a:r>
            <a:r>
              <a:rPr lang="ru-RU" sz="2000" b="1" dirty="0" smtClean="0"/>
              <a:t>качества обучения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76400" y="4221088"/>
            <a:ext cx="259228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/>
              <a:t>качества</a:t>
            </a:r>
            <a:r>
              <a:rPr lang="ru-RU" dirty="0" smtClean="0"/>
              <a:t> </a:t>
            </a:r>
            <a:r>
              <a:rPr lang="ru-RU" b="1" dirty="0" smtClean="0"/>
              <a:t>преподавания</a:t>
            </a:r>
            <a:endParaRPr lang="ru-RU" b="1" dirty="0"/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324272" y="1412776"/>
            <a:ext cx="864096" cy="4464496"/>
          </a:xfrm>
          <a:prstGeom prst="snip1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М</a:t>
            </a:r>
          </a:p>
          <a:p>
            <a:pPr algn="ctr"/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О</a:t>
            </a:r>
            <a:b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Н</a:t>
            </a:r>
            <a:b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И</a:t>
            </a:r>
            <a:b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Т</a:t>
            </a:r>
            <a:b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О</a:t>
            </a:r>
            <a:b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Р</a:t>
            </a:r>
            <a:b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И</a:t>
            </a:r>
            <a:b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Н</a:t>
            </a:r>
            <a:b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Г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860777" y="1124744"/>
            <a:ext cx="6300936" cy="540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1700" lvl="1" indent="-444500">
              <a:buFont typeface="Wingdings" pitchFamily="2" charset="2"/>
              <a:buChar char="q"/>
              <a:defRPr/>
            </a:pPr>
            <a:r>
              <a:rPr lang="ru-RU" dirty="0" smtClean="0"/>
              <a:t>цели программ (актуальность, значимость и востребованность  на рынке труда, отраслью);</a:t>
            </a:r>
          </a:p>
          <a:p>
            <a:pPr marL="901700" lvl="1" indent="-444500">
              <a:buFont typeface="Wingdings" pitchFamily="2" charset="2"/>
              <a:buChar char="q"/>
              <a:defRPr/>
            </a:pPr>
            <a:r>
              <a:rPr lang="ru-RU" dirty="0" smtClean="0"/>
              <a:t>формализованные результаты обучения;</a:t>
            </a:r>
          </a:p>
          <a:p>
            <a:pPr marL="901700" lvl="1" indent="-444500">
              <a:buFont typeface="Wingdings" pitchFamily="2" charset="2"/>
              <a:buChar char="q"/>
              <a:defRPr/>
            </a:pPr>
            <a:r>
              <a:rPr lang="ru-RU" dirty="0" smtClean="0"/>
              <a:t>учебный и (или) учебно-тематический план, учебно-методические материалы;</a:t>
            </a:r>
          </a:p>
          <a:p>
            <a:pPr marL="901700" lvl="1" indent="-444500">
              <a:buFont typeface="Wingdings" pitchFamily="2" charset="2"/>
              <a:buChar char="q"/>
              <a:defRPr/>
            </a:pPr>
            <a:r>
              <a:rPr lang="ru-RU" dirty="0" smtClean="0"/>
              <a:t>используемые виды и формы обучения; </a:t>
            </a:r>
          </a:p>
          <a:p>
            <a:pPr marL="901700" lvl="1" indent="-444500">
              <a:buFont typeface="Wingdings" pitchFamily="2" charset="2"/>
              <a:buChar char="q"/>
              <a:defRPr/>
            </a:pPr>
            <a:r>
              <a:rPr lang="ru-RU" dirty="0" smtClean="0"/>
              <a:t>технологии и методики образовательной деятельности;</a:t>
            </a:r>
          </a:p>
          <a:p>
            <a:pPr marL="901700" lvl="1" indent="-444500">
              <a:buFont typeface="Wingdings" pitchFamily="2" charset="2"/>
              <a:buChar char="q"/>
              <a:defRPr/>
            </a:pPr>
            <a:r>
              <a:rPr lang="ru-RU" dirty="0" smtClean="0"/>
              <a:t>профессорско-преподавательский состав, эксперты, практики;</a:t>
            </a:r>
          </a:p>
          <a:p>
            <a:pPr marL="901700" lvl="1" indent="-444500">
              <a:buFont typeface="Wingdings" pitchFamily="2" charset="2"/>
              <a:buChar char="q"/>
              <a:defRPr/>
            </a:pPr>
            <a:r>
              <a:rPr lang="ru-RU" dirty="0" smtClean="0"/>
              <a:t>образовательные и материально-технические ресурсы программы,</a:t>
            </a:r>
          </a:p>
          <a:p>
            <a:pPr marL="901700" lvl="1" indent="-444500">
              <a:buFont typeface="Wingdings" pitchFamily="2" charset="2"/>
              <a:buChar char="q"/>
              <a:defRPr/>
            </a:pPr>
            <a:r>
              <a:rPr lang="ru-RU" dirty="0" smtClean="0"/>
              <a:t>планируемые результаты обучения</a:t>
            </a:r>
          </a:p>
          <a:p>
            <a:pPr marL="901700" lvl="1" indent="-444500">
              <a:buFont typeface="Wingdings" pitchFamily="2" charset="2"/>
              <a:buChar char="q"/>
              <a:defRPr/>
            </a:pPr>
            <a:r>
              <a:rPr lang="ru-RU" dirty="0" smtClean="0"/>
              <a:t>участие работодателей в реализации программ.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901700" lvl="1" indent="-444500">
              <a:buFont typeface="Wingdings" pitchFamily="2" charset="2"/>
              <a:buChar char="q"/>
              <a:defRPr/>
            </a:pPr>
            <a:endParaRPr lang="ru-RU" sz="16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588968" y="1196752"/>
            <a:ext cx="4104456" cy="50405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Критерии оценки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1260376" y="3212976"/>
            <a:ext cx="216024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5" name="Выноска со стрелкой вправо 14"/>
          <p:cNvSpPr/>
          <p:nvPr/>
        </p:nvSpPr>
        <p:spPr>
          <a:xfrm>
            <a:off x="4356720" y="1844824"/>
            <a:ext cx="432048" cy="3096344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08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304" y="274638"/>
            <a:ext cx="9061182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РЕЗУЛЬТАТЫ АНАЛИЗА АНКЕТ СЛУШАТЕЛЕЙ ПО  ПРОГРАММАМ ДПО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12AD-16BA-44E1-8E7B-5875F06FCEE3}" type="slidenum">
              <a:rPr lang="ru-RU" smtClean="0">
                <a:solidFill>
                  <a:srgbClr val="E4E9EF">
                    <a:shade val="50000"/>
                  </a:srgbClr>
                </a:solidFill>
              </a:rPr>
              <a:pPr/>
              <a:t>9</a:t>
            </a:fld>
            <a:endParaRPr lang="ru-RU">
              <a:solidFill>
                <a:srgbClr val="E4E9EF">
                  <a:shade val="50000"/>
                </a:srgb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816320"/>
              </p:ext>
            </p:extLst>
          </p:nvPr>
        </p:nvGraphicFramePr>
        <p:xfrm>
          <a:off x="612304" y="1276751"/>
          <a:ext cx="9505055" cy="4958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7"/>
                <a:gridCol w="4392489"/>
                <a:gridCol w="1152128"/>
                <a:gridCol w="1152128"/>
                <a:gridCol w="1224136"/>
                <a:gridCol w="1152127"/>
              </a:tblGrid>
              <a:tr h="643489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Характеристика обучения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плохо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средне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хорошо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отлично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/>
                </a:tc>
              </a:tr>
              <a:tr h="64348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оценка качества преподавания конкретной темы, компетентность преподавателя</a:t>
                      </a:r>
                      <a:endParaRPr lang="ru-RU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10%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13%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65%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42%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64348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оценка соответствия содержания конкретной темы Вашей практической работе</a:t>
                      </a:r>
                      <a:endParaRPr lang="ru-RU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8%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27%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32%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33%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45044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оценка соответствия  программы выполняемым  рабочим функциям </a:t>
                      </a:r>
                      <a:endParaRPr lang="ru-RU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2%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12%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41%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45%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64348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получали ли Вы в процессе обучения ответы на свои вопросы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-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8%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33%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59%</a:t>
                      </a:r>
                    </a:p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836536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оценка материала, подготовленного для самостоятельного этапа обучения 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10%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23%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52%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15%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320278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оценка организации учебного процесса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-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-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18%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82%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75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ШАБЛОН ДЛЯ СЛАЙДОВ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12738</TotalTime>
  <Words>758</Words>
  <Application>Microsoft Office PowerPoint</Application>
  <PresentationFormat>Произвольный</PresentationFormat>
  <Paragraphs>294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1_ШАБЛОН ДЛЯ СЛАЙДОВ</vt:lpstr>
      <vt:lpstr>Презентация PowerPoint</vt:lpstr>
      <vt:lpstr>НАПРАВЛЕНИЯ ДЕЯТЕЛЬНОСТИ НОУ «УЦПР»</vt:lpstr>
      <vt:lpstr>КОМПЕТЕНЦИИ НОУ «УЦПР» </vt:lpstr>
      <vt:lpstr>Презентация PowerPoint</vt:lpstr>
      <vt:lpstr>Презентация PowerPoint</vt:lpstr>
      <vt:lpstr>Презентация PowerPoint</vt:lpstr>
      <vt:lpstr>Презентация PowerPoint</vt:lpstr>
      <vt:lpstr>КАЧЕСТВЕННЫЕ ПОКАЗАТЕЛИ РЕАЛИЗАЦИИ  ПРОГРАММ  ДПО</vt:lpstr>
      <vt:lpstr>РЕЗУЛЬТАТЫ АНАЛИЗА АНКЕТ СЛУШАТЕЛЕЙ ПО  ПРОГРАММАМ ДПО</vt:lpstr>
      <vt:lpstr>АНАЛИЗ РЕАЛИЗАЦИИ  ПРОГРАММ ДПО  2013 Г. И ПЛАН РАЗВИТИЯ  НА 2014 Г. </vt:lpstr>
      <vt:lpstr>ИТОГОВАЯ УЧЕБНАЯ НАГРУЗКА ППС</vt:lpstr>
      <vt:lpstr>ФИНАНСОВЫЕ ПОКАЗАТЕЛИ</vt:lpstr>
      <vt:lpstr>Презентация PowerPoint</vt:lpstr>
    </vt:vector>
  </TitlesOfParts>
  <Company>Ya Blondinko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Отчётно-выборное общее собрание  14 февраля 2013 года</dc:title>
  <dc:creator>Vladimir A. Denisov</dc:creator>
  <cp:lastModifiedBy>admin</cp:lastModifiedBy>
  <cp:revision>636</cp:revision>
  <dcterms:created xsi:type="dcterms:W3CDTF">2012-12-09T14:06:38Z</dcterms:created>
  <dcterms:modified xsi:type="dcterms:W3CDTF">2015-01-21T08:11:26Z</dcterms:modified>
</cp:coreProperties>
</file>